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8288000" cy="10287000"/>
  <p:notesSz cx="6858000" cy="9144000"/>
  <p:embeddedFontLst>
    <p:embeddedFont>
      <p:font typeface="Montserrat" pitchFamily="2" charset="77"/>
      <p:regular r:id="rId16"/>
      <p:bold r:id="rId17"/>
      <p:italic r:id="rId18"/>
      <p:boldItalic r:id="rId19"/>
    </p:embeddedFont>
    <p:embeddedFont>
      <p:font typeface="Montserrat Bold" pitchFamily="2" charset="77"/>
      <p:regular r:id="rId20"/>
      <p:bold r:id="rId21"/>
    </p:embeddedFont>
    <p:embeddedFont>
      <p:font typeface="Montserrat Italics" pitchFamily="2" charset="77"/>
      <p:regular r:id="rId22"/>
      <p:italic r:id="rId23"/>
    </p:embeddedFont>
    <p:embeddedFont>
      <p:font typeface="Montserrat Light" panose="020F0302020204030204" pitchFamily="34" charset="0"/>
      <p:regular r:id="rId24"/>
      <p:italic r:id="rId25"/>
    </p:embeddedFont>
    <p:embeddedFont>
      <p:font typeface="Telegraf" pitchFamily="2" charset="77"/>
      <p:regular r:id="rId26"/>
    </p:embeddedFont>
    <p:embeddedFont>
      <p:font typeface="Telegraf Bold" pitchFamily="2" charset="7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B13EEC-5BC5-D656-31EF-90B75C83B38B}" v="419" dt="2025-02-27T15:33:11.619"/>
    <p1510:client id="{37E4330B-9089-ED40-8AC5-3CD8C5AC4993}" v="1" dt="2025-02-27T22:26:23.667"/>
    <p1510:client id="{5B9C4812-BE57-EA5A-C12E-8CAEA4B3B584}" v="36" dt="2025-02-27T20:17:49.898"/>
    <p1510:client id="{793B9407-746B-D457-726B-81C76805C6D1}" v="7" dt="2025-02-27T18:10:02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4"/>
    <p:restoredTop sz="94681"/>
  </p:normalViewPr>
  <p:slideViewPr>
    <p:cSldViewPr snapToGrid="0">
      <p:cViewPr varScale="1">
        <p:scale>
          <a:sx n="98" d="100"/>
          <a:sy n="98" d="100"/>
        </p:scale>
        <p:origin x="224" y="2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achinelearning-4br5oetjuufrvnmer3zvnb.streamlit.app" TargetMode="External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44683" y="624597"/>
            <a:ext cx="10143317" cy="6073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00"/>
              </a:lnSpc>
            </a:pPr>
            <a:r>
              <a:rPr lang="en-US" sz="9400" b="1" spc="-282">
                <a:solidFill>
                  <a:srgbClr val="134B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HELOC LOAN </a:t>
            </a:r>
          </a:p>
          <a:p>
            <a:pPr algn="l">
              <a:lnSpc>
                <a:spcPts val="9400"/>
              </a:lnSpc>
            </a:pPr>
            <a:r>
              <a:rPr lang="en-US" sz="9400" b="1" spc="-282">
                <a:solidFill>
                  <a:srgbClr val="134B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DECISION </a:t>
            </a:r>
          </a:p>
          <a:p>
            <a:pPr algn="l">
              <a:lnSpc>
                <a:spcPts val="9400"/>
              </a:lnSpc>
            </a:pPr>
            <a:r>
              <a:rPr lang="en-US" sz="9400" b="1" spc="-282">
                <a:solidFill>
                  <a:srgbClr val="134B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SUPPORT </a:t>
            </a:r>
          </a:p>
          <a:p>
            <a:pPr algn="l">
              <a:lnSpc>
                <a:spcPts val="9400"/>
              </a:lnSpc>
            </a:pPr>
            <a:r>
              <a:rPr lang="en-US" sz="9400" b="1" spc="-282">
                <a:solidFill>
                  <a:srgbClr val="134B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SYSTEM </a:t>
            </a:r>
          </a:p>
          <a:p>
            <a:pPr algn="l">
              <a:lnSpc>
                <a:spcPts val="9800"/>
              </a:lnSpc>
            </a:pPr>
            <a:endParaRPr lang="en-US" sz="9400" b="1" spc="-282">
              <a:solidFill>
                <a:srgbClr val="134B7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1872497" y="4076331"/>
            <a:ext cx="6598985" cy="7678819"/>
            <a:chOff x="0" y="0"/>
            <a:chExt cx="6985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5808"/>
              <a:ext cx="698500" cy="801184"/>
            </a:xfrm>
            <a:custGeom>
              <a:avLst/>
              <a:gdLst/>
              <a:ahLst/>
              <a:cxnLst/>
              <a:rect l="l" t="t" r="r" b="b"/>
              <a:pathLst>
                <a:path w="698500" h="801184">
                  <a:moveTo>
                    <a:pt x="375394" y="9403"/>
                  </a:moveTo>
                  <a:lnTo>
                    <a:pt x="672356" y="182181"/>
                  </a:lnTo>
                  <a:cubicBezTo>
                    <a:pt x="688543" y="191599"/>
                    <a:pt x="698500" y="208912"/>
                    <a:pt x="698500" y="227639"/>
                  </a:cubicBezTo>
                  <a:lnTo>
                    <a:pt x="698500" y="573545"/>
                  </a:lnTo>
                  <a:cubicBezTo>
                    <a:pt x="698500" y="592272"/>
                    <a:pt x="688543" y="609585"/>
                    <a:pt x="672356" y="619003"/>
                  </a:cubicBezTo>
                  <a:lnTo>
                    <a:pt x="375394" y="791781"/>
                  </a:lnTo>
                  <a:cubicBezTo>
                    <a:pt x="359233" y="801184"/>
                    <a:pt x="339267" y="801184"/>
                    <a:pt x="323106" y="791781"/>
                  </a:cubicBezTo>
                  <a:lnTo>
                    <a:pt x="26144" y="619003"/>
                  </a:lnTo>
                  <a:cubicBezTo>
                    <a:pt x="9958" y="609585"/>
                    <a:pt x="0" y="592272"/>
                    <a:pt x="0" y="573545"/>
                  </a:cubicBezTo>
                  <a:lnTo>
                    <a:pt x="0" y="227639"/>
                  </a:lnTo>
                  <a:cubicBezTo>
                    <a:pt x="0" y="208912"/>
                    <a:pt x="9958" y="191599"/>
                    <a:pt x="26144" y="182181"/>
                  </a:cubicBezTo>
                  <a:lnTo>
                    <a:pt x="323106" y="9403"/>
                  </a:lnTo>
                  <a:cubicBezTo>
                    <a:pt x="339267" y="0"/>
                    <a:pt x="359233" y="0"/>
                    <a:pt x="375394" y="9403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267941" y="-2952636"/>
            <a:ext cx="8670863" cy="10089732"/>
            <a:chOff x="0" y="0"/>
            <a:chExt cx="6985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4420"/>
              <a:ext cx="698500" cy="803959"/>
            </a:xfrm>
            <a:custGeom>
              <a:avLst/>
              <a:gdLst/>
              <a:ahLst/>
              <a:cxnLst/>
              <a:rect l="l" t="t" r="r" b="b"/>
              <a:pathLst>
                <a:path w="698500" h="803959">
                  <a:moveTo>
                    <a:pt x="369147" y="7156"/>
                  </a:moveTo>
                  <a:lnTo>
                    <a:pt x="678603" y="187204"/>
                  </a:lnTo>
                  <a:cubicBezTo>
                    <a:pt x="690922" y="194371"/>
                    <a:pt x="698500" y="207548"/>
                    <a:pt x="698500" y="221799"/>
                  </a:cubicBezTo>
                  <a:lnTo>
                    <a:pt x="698500" y="582161"/>
                  </a:lnTo>
                  <a:cubicBezTo>
                    <a:pt x="698500" y="596412"/>
                    <a:pt x="690922" y="609589"/>
                    <a:pt x="678603" y="616756"/>
                  </a:cubicBezTo>
                  <a:lnTo>
                    <a:pt x="369147" y="796804"/>
                  </a:lnTo>
                  <a:cubicBezTo>
                    <a:pt x="356847" y="803960"/>
                    <a:pt x="341653" y="803960"/>
                    <a:pt x="329353" y="796804"/>
                  </a:cubicBezTo>
                  <a:lnTo>
                    <a:pt x="19897" y="616756"/>
                  </a:lnTo>
                  <a:cubicBezTo>
                    <a:pt x="7578" y="609589"/>
                    <a:pt x="0" y="596412"/>
                    <a:pt x="0" y="582161"/>
                  </a:cubicBezTo>
                  <a:lnTo>
                    <a:pt x="0" y="221799"/>
                  </a:lnTo>
                  <a:cubicBezTo>
                    <a:pt x="0" y="207548"/>
                    <a:pt x="7578" y="194371"/>
                    <a:pt x="19897" y="187204"/>
                  </a:cubicBezTo>
                  <a:lnTo>
                    <a:pt x="329353" y="7156"/>
                  </a:lnTo>
                  <a:cubicBezTo>
                    <a:pt x="341653" y="0"/>
                    <a:pt x="356847" y="0"/>
                    <a:pt x="369147" y="7156"/>
                  </a:cubicBezTo>
                  <a:close/>
                </a:path>
              </a:pathLst>
            </a:custGeom>
            <a:blipFill>
              <a:blip r:embed="rId2"/>
              <a:stretch>
                <a:fillRect t="-15494" b="-1549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42718" y="6038987"/>
            <a:ext cx="4567541" cy="5314957"/>
            <a:chOff x="0" y="0"/>
            <a:chExt cx="6985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8391"/>
              <a:ext cx="698500" cy="796017"/>
            </a:xfrm>
            <a:custGeom>
              <a:avLst/>
              <a:gdLst/>
              <a:ahLst/>
              <a:cxnLst/>
              <a:rect l="l" t="t" r="r" b="b"/>
              <a:pathLst>
                <a:path w="698500" h="796017">
                  <a:moveTo>
                    <a:pt x="387021" y="13585"/>
                  </a:moveTo>
                  <a:lnTo>
                    <a:pt x="660729" y="172833"/>
                  </a:lnTo>
                  <a:cubicBezTo>
                    <a:pt x="684114" y="186439"/>
                    <a:pt x="698500" y="211453"/>
                    <a:pt x="698500" y="238508"/>
                  </a:cubicBezTo>
                  <a:lnTo>
                    <a:pt x="698500" y="557510"/>
                  </a:lnTo>
                  <a:cubicBezTo>
                    <a:pt x="698500" y="584565"/>
                    <a:pt x="684114" y="609579"/>
                    <a:pt x="660729" y="623185"/>
                  </a:cubicBezTo>
                  <a:lnTo>
                    <a:pt x="387021" y="782433"/>
                  </a:lnTo>
                  <a:cubicBezTo>
                    <a:pt x="363673" y="796018"/>
                    <a:pt x="334827" y="796018"/>
                    <a:pt x="311479" y="782433"/>
                  </a:cubicBezTo>
                  <a:lnTo>
                    <a:pt x="37771" y="623185"/>
                  </a:lnTo>
                  <a:cubicBezTo>
                    <a:pt x="14386" y="609579"/>
                    <a:pt x="0" y="584565"/>
                    <a:pt x="0" y="557510"/>
                  </a:cubicBezTo>
                  <a:lnTo>
                    <a:pt x="0" y="238508"/>
                  </a:lnTo>
                  <a:cubicBezTo>
                    <a:pt x="0" y="211453"/>
                    <a:pt x="14386" y="186439"/>
                    <a:pt x="37771" y="172833"/>
                  </a:cubicBezTo>
                  <a:lnTo>
                    <a:pt x="311479" y="13585"/>
                  </a:lnTo>
                  <a:cubicBezTo>
                    <a:pt x="334827" y="0"/>
                    <a:pt x="363673" y="0"/>
                    <a:pt x="387021" y="13585"/>
                  </a:cubicBezTo>
                  <a:close/>
                </a:path>
              </a:pathLst>
            </a:custGeom>
            <a:blipFill>
              <a:blip r:embed="rId3"/>
              <a:stretch>
                <a:fillRect l="-34794" r="-3479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800414" y="8696465"/>
            <a:ext cx="5802394" cy="6751876"/>
            <a:chOff x="0" y="0"/>
            <a:chExt cx="6985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322558" y="5838641"/>
            <a:ext cx="6061968" cy="129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14"/>
              </a:lnSpc>
            </a:pPr>
            <a:r>
              <a:rPr lang="en-US" sz="2740" i="1">
                <a:solidFill>
                  <a:srgbClr val="134B7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 Machine Learning Approach for </a:t>
            </a:r>
          </a:p>
          <a:p>
            <a:pPr algn="l">
              <a:lnSpc>
                <a:spcPts val="3014"/>
              </a:lnSpc>
            </a:pPr>
            <a:r>
              <a:rPr lang="en-US" sz="2740" i="1">
                <a:solidFill>
                  <a:srgbClr val="134B70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Automating Credit Decisions</a:t>
            </a:r>
            <a:r>
              <a:rPr lang="en-US" sz="2740">
                <a:solidFill>
                  <a:srgbClr val="134B7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4114"/>
              </a:lnSpc>
              <a:spcBef>
                <a:spcPct val="0"/>
              </a:spcBef>
            </a:pPr>
            <a:endParaRPr lang="en-US" sz="2740">
              <a:solidFill>
                <a:srgbClr val="134B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322558" y="7490079"/>
            <a:ext cx="6061968" cy="176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0"/>
              </a:lnSpc>
            </a:pPr>
            <a:r>
              <a:rPr lang="en-US" sz="2899" b="1">
                <a:solidFill>
                  <a:srgbClr val="134B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Team members: </a:t>
            </a:r>
          </a:p>
          <a:p>
            <a:pPr algn="l">
              <a:lnSpc>
                <a:spcPts val="3482"/>
              </a:lnSpc>
            </a:pPr>
            <a:r>
              <a:rPr lang="en-US" sz="2699">
                <a:solidFill>
                  <a:srgbClr val="134B70"/>
                </a:solidFill>
                <a:latin typeface="Montserrat"/>
                <a:ea typeface="Montserrat"/>
                <a:cs typeface="Montserrat"/>
                <a:sym typeface="Montserrat"/>
              </a:rPr>
              <a:t>Shan Ali Shah Sayed | Godwin Silayo | Syed Ibnul Haq | Fangdi Hou | Yichen Yao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8053" y="2703885"/>
            <a:ext cx="9994108" cy="806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29"/>
              </a:lnSpc>
            </a:pPr>
            <a:endParaRPr lang="en-US" sz="2999" b="1">
              <a:solidFill>
                <a:srgbClr val="33372C"/>
              </a:solidFill>
              <a:latin typeface="Telegraf Bold"/>
              <a:ea typeface="Telegraf Bold"/>
              <a:cs typeface="Telegraf Bold"/>
            </a:endParaRPr>
          </a:p>
          <a:p>
            <a:pPr marL="781050" lvl="1" indent="-457200">
              <a:buFont typeface="Arial,Sans-Serif"/>
              <a:buChar char="•"/>
            </a:pPr>
            <a:r>
              <a:rPr lang="en-US" sz="2900" b="1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Dataset &amp; Goal</a:t>
            </a:r>
            <a:endParaRPr lang="en-US" sz="2900">
              <a:solidFill>
                <a:srgbClr val="000000"/>
              </a:solidFill>
              <a:latin typeface="Telegraf"/>
              <a:ea typeface="+mn-lt"/>
              <a:cs typeface="+mn-lt"/>
            </a:endParaRPr>
          </a:p>
          <a:p>
            <a:pPr marL="1238250" lvl="2" indent="-457200">
              <a:buFont typeface="Wingdings,Sans-Serif"/>
              <a:buChar char="Ø"/>
            </a:pPr>
            <a:r>
              <a:rPr lang="en-US" sz="29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Used 10,000 HELOC applications to train ML models for automated loan screening.</a:t>
            </a:r>
            <a:endParaRPr lang="en-US"/>
          </a:p>
          <a:p>
            <a:pPr marL="781050" lvl="1" indent="-457200">
              <a:buFont typeface="Arial"/>
              <a:buChar char="•"/>
            </a:pPr>
            <a:r>
              <a:rPr lang="en-US" sz="2950" b="1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Model Selection</a:t>
            </a:r>
            <a:endParaRPr lang="en-US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pPr marL="1238250" lvl="2" indent="-457200">
              <a:buFont typeface="Wingdings"/>
              <a:buChar char="Ø"/>
            </a:pPr>
            <a:r>
              <a:rPr lang="en-US" sz="2950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Random Forest chosen for best precision (0.7240), accuracy (0.7177), and interpretability.</a:t>
            </a:r>
            <a:endParaRPr lang="en-US">
              <a:ea typeface="Calibri"/>
              <a:cs typeface="Calibri"/>
            </a:endParaRPr>
          </a:p>
          <a:p>
            <a:pPr marL="647065" lvl="1" indent="-323215">
              <a:buFont typeface="Arial"/>
              <a:buChar char="•"/>
            </a:pPr>
            <a:r>
              <a:rPr lang="en-US" sz="2950" b="1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  Prototype</a:t>
            </a:r>
            <a:endParaRPr lang="en-US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pPr marL="1238250" lvl="2" indent="-457200">
              <a:buFont typeface="Wingdings"/>
              <a:buChar char="Ø"/>
            </a:pPr>
            <a:r>
              <a:rPr lang="en-US" sz="2950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Built a </a:t>
            </a:r>
            <a:r>
              <a:rPr lang="en-US" sz="2950" err="1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Streamlit</a:t>
            </a:r>
            <a:r>
              <a:rPr lang="en-US" sz="2950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 app for real-time loan decisions with SHAP-based explanations.</a:t>
            </a:r>
            <a:endParaRPr lang="en-US">
              <a:ea typeface="Calibri"/>
              <a:cs typeface="Calibri"/>
            </a:endParaRPr>
          </a:p>
          <a:p>
            <a:pPr marL="647065" lvl="1" indent="-323215">
              <a:buFont typeface="Arial"/>
              <a:buChar char="•"/>
            </a:pPr>
            <a:r>
              <a:rPr lang="en-US" sz="2950" b="1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  Challenges</a:t>
            </a:r>
            <a:endParaRPr lang="en-US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pPr marL="1104265" lvl="2" indent="-323215">
              <a:buFont typeface="Wingdings"/>
              <a:buChar char="Ø"/>
            </a:pPr>
            <a:r>
              <a:rPr lang="en-US" sz="2950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Improving model accuracy and optimizing feature selection.</a:t>
            </a:r>
            <a:endParaRPr lang="en-US">
              <a:ea typeface="Calibri"/>
              <a:cs typeface="Calibri"/>
            </a:endParaRPr>
          </a:p>
          <a:p>
            <a:pPr marL="647065" lvl="1" indent="-323215">
              <a:buFont typeface="Arial"/>
              <a:buChar char="•"/>
            </a:pPr>
            <a:r>
              <a:rPr lang="en-US" sz="2950" b="1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  Future Data Collection</a:t>
            </a:r>
            <a:endParaRPr lang="en-US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pPr marL="1104265" lvl="2" indent="-323215">
              <a:buFont typeface="Wingdings"/>
              <a:buChar char="Ø"/>
            </a:pPr>
            <a:r>
              <a:rPr lang="en-US" sz="2950">
                <a:solidFill>
                  <a:srgbClr val="33372C"/>
                </a:solidFill>
                <a:latin typeface="Telegraf"/>
                <a:ea typeface="+mn-lt"/>
                <a:cs typeface="+mn-lt"/>
                <a:sym typeface="Telegraf"/>
              </a:rPr>
              <a:t>Gather new data and loan officer feedback for continuous improvement.</a:t>
            </a:r>
            <a:endParaRPr lang="en-US">
              <a:ea typeface="Calibri"/>
              <a:cs typeface="Calibri"/>
            </a:endParaRPr>
          </a:p>
          <a:p>
            <a:pPr marL="647065" lvl="1" indent="-323215" algn="l">
              <a:lnSpc>
                <a:spcPts val="3629"/>
              </a:lnSpc>
              <a:buFont typeface="Arial"/>
              <a:buChar char="•"/>
            </a:pPr>
            <a:endParaRPr lang="en-US" sz="29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2639"/>
              </a:lnSpc>
            </a:pPr>
            <a:endParaRPr lang="en-US" sz="2999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4146" y="961349"/>
            <a:ext cx="10260921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00"/>
              </a:lnSpc>
            </a:pPr>
            <a:r>
              <a:rPr lang="en-US" sz="7300" b="1" spc="-219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 &amp; FUTURE WORK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857327" y="827999"/>
            <a:ext cx="7417267" cy="8631002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5167"/>
              <a:ext cx="698500" cy="802465"/>
            </a:xfrm>
            <a:custGeom>
              <a:avLst/>
              <a:gdLst/>
              <a:ahLst/>
              <a:cxnLst/>
              <a:rect l="l" t="t" r="r" b="b"/>
              <a:pathLst>
                <a:path w="698500" h="802465">
                  <a:moveTo>
                    <a:pt x="372509" y="8366"/>
                  </a:moveTo>
                  <a:lnTo>
                    <a:pt x="675241" y="184500"/>
                  </a:lnTo>
                  <a:cubicBezTo>
                    <a:pt x="689641" y="192879"/>
                    <a:pt x="698500" y="208282"/>
                    <a:pt x="698500" y="224943"/>
                  </a:cubicBezTo>
                  <a:lnTo>
                    <a:pt x="698500" y="577523"/>
                  </a:lnTo>
                  <a:cubicBezTo>
                    <a:pt x="698500" y="594184"/>
                    <a:pt x="689641" y="609587"/>
                    <a:pt x="675241" y="617966"/>
                  </a:cubicBezTo>
                  <a:lnTo>
                    <a:pt x="372509" y="794100"/>
                  </a:lnTo>
                  <a:cubicBezTo>
                    <a:pt x="358131" y="802466"/>
                    <a:pt x="340369" y="802466"/>
                    <a:pt x="325991" y="794100"/>
                  </a:cubicBezTo>
                  <a:lnTo>
                    <a:pt x="23259" y="617966"/>
                  </a:lnTo>
                  <a:cubicBezTo>
                    <a:pt x="8859" y="609587"/>
                    <a:pt x="0" y="594184"/>
                    <a:pt x="0" y="577523"/>
                  </a:cubicBezTo>
                  <a:lnTo>
                    <a:pt x="0" y="224943"/>
                  </a:lnTo>
                  <a:cubicBezTo>
                    <a:pt x="0" y="208282"/>
                    <a:pt x="8859" y="192879"/>
                    <a:pt x="23259" y="184500"/>
                  </a:cubicBezTo>
                  <a:lnTo>
                    <a:pt x="325991" y="8366"/>
                  </a:lnTo>
                  <a:cubicBezTo>
                    <a:pt x="340369" y="0"/>
                    <a:pt x="358131" y="0"/>
                    <a:pt x="372509" y="8366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17798" y="-7538277"/>
            <a:ext cx="8648163" cy="10063317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4432"/>
              <a:ext cx="698500" cy="803936"/>
            </a:xfrm>
            <a:custGeom>
              <a:avLst/>
              <a:gdLst/>
              <a:ahLst/>
              <a:cxnLst/>
              <a:rect l="l" t="t" r="r" b="b"/>
              <a:pathLst>
                <a:path w="698500" h="803936">
                  <a:moveTo>
                    <a:pt x="369199" y="7175"/>
                  </a:moveTo>
                  <a:lnTo>
                    <a:pt x="678551" y="187161"/>
                  </a:lnTo>
                  <a:cubicBezTo>
                    <a:pt x="690902" y="194347"/>
                    <a:pt x="698500" y="207559"/>
                    <a:pt x="698500" y="221848"/>
                  </a:cubicBezTo>
                  <a:lnTo>
                    <a:pt x="698500" y="582088"/>
                  </a:lnTo>
                  <a:cubicBezTo>
                    <a:pt x="698500" y="596377"/>
                    <a:pt x="690902" y="609589"/>
                    <a:pt x="678551" y="616775"/>
                  </a:cubicBezTo>
                  <a:lnTo>
                    <a:pt x="369199" y="796761"/>
                  </a:lnTo>
                  <a:cubicBezTo>
                    <a:pt x="356867" y="803936"/>
                    <a:pt x="341633" y="803936"/>
                    <a:pt x="329301" y="796761"/>
                  </a:cubicBezTo>
                  <a:lnTo>
                    <a:pt x="19949" y="616775"/>
                  </a:lnTo>
                  <a:cubicBezTo>
                    <a:pt x="7598" y="609589"/>
                    <a:pt x="0" y="596377"/>
                    <a:pt x="0" y="582088"/>
                  </a:cubicBezTo>
                  <a:lnTo>
                    <a:pt x="0" y="221848"/>
                  </a:lnTo>
                  <a:cubicBezTo>
                    <a:pt x="0" y="207559"/>
                    <a:pt x="7598" y="194347"/>
                    <a:pt x="19949" y="187161"/>
                  </a:cubicBezTo>
                  <a:lnTo>
                    <a:pt x="329301" y="7175"/>
                  </a:lnTo>
                  <a:cubicBezTo>
                    <a:pt x="341633" y="0"/>
                    <a:pt x="356867" y="0"/>
                    <a:pt x="369199" y="7175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975530" y="6366399"/>
            <a:ext cx="4567541" cy="5314957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8391"/>
              <a:ext cx="698500" cy="796017"/>
            </a:xfrm>
            <a:custGeom>
              <a:avLst/>
              <a:gdLst/>
              <a:ahLst/>
              <a:cxnLst/>
              <a:rect l="l" t="t" r="r" b="b"/>
              <a:pathLst>
                <a:path w="698500" h="796017">
                  <a:moveTo>
                    <a:pt x="387021" y="13585"/>
                  </a:moveTo>
                  <a:lnTo>
                    <a:pt x="660729" y="172833"/>
                  </a:lnTo>
                  <a:cubicBezTo>
                    <a:pt x="684114" y="186439"/>
                    <a:pt x="698500" y="211453"/>
                    <a:pt x="698500" y="238508"/>
                  </a:cubicBezTo>
                  <a:lnTo>
                    <a:pt x="698500" y="557510"/>
                  </a:lnTo>
                  <a:cubicBezTo>
                    <a:pt x="698500" y="584565"/>
                    <a:pt x="684114" y="609579"/>
                    <a:pt x="660729" y="623185"/>
                  </a:cubicBezTo>
                  <a:lnTo>
                    <a:pt x="387021" y="782433"/>
                  </a:lnTo>
                  <a:cubicBezTo>
                    <a:pt x="363673" y="796018"/>
                    <a:pt x="334827" y="796018"/>
                    <a:pt x="311479" y="782433"/>
                  </a:cubicBezTo>
                  <a:lnTo>
                    <a:pt x="37771" y="623185"/>
                  </a:lnTo>
                  <a:cubicBezTo>
                    <a:pt x="14386" y="609579"/>
                    <a:pt x="0" y="584565"/>
                    <a:pt x="0" y="557510"/>
                  </a:cubicBezTo>
                  <a:lnTo>
                    <a:pt x="0" y="238508"/>
                  </a:lnTo>
                  <a:cubicBezTo>
                    <a:pt x="0" y="211453"/>
                    <a:pt x="14386" y="186439"/>
                    <a:pt x="37771" y="172833"/>
                  </a:cubicBezTo>
                  <a:lnTo>
                    <a:pt x="311479" y="13585"/>
                  </a:lnTo>
                  <a:cubicBezTo>
                    <a:pt x="334827" y="0"/>
                    <a:pt x="363673" y="0"/>
                    <a:pt x="387021" y="13585"/>
                  </a:cubicBezTo>
                  <a:close/>
                </a:path>
              </a:pathLst>
            </a:custGeom>
            <a:blipFill>
              <a:blip r:embed="rId2"/>
              <a:stretch>
                <a:fillRect t="-16295" b="-16295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4B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38083"/>
            <a:ext cx="7703470" cy="355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00"/>
              </a:lnSpc>
            </a:pPr>
            <a:r>
              <a:rPr lang="en-US" sz="13700" b="1" spc="-41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145444" y="0"/>
            <a:ext cx="5142556" cy="10287000"/>
            <a:chOff x="0" y="0"/>
            <a:chExt cx="1354418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54418" cy="2709333"/>
            </a:xfrm>
            <a:custGeom>
              <a:avLst/>
              <a:gdLst/>
              <a:ahLst/>
              <a:cxnLst/>
              <a:rect l="l" t="t" r="r" b="b"/>
              <a:pathLst>
                <a:path w="1354418" h="2709333">
                  <a:moveTo>
                    <a:pt x="0" y="0"/>
                  </a:moveTo>
                  <a:lnTo>
                    <a:pt x="1354418" y="0"/>
                  </a:lnTo>
                  <a:lnTo>
                    <a:pt x="135441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1F0E8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135441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792473" y="1241861"/>
            <a:ext cx="6705942" cy="7803278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5715"/>
              <a:ext cx="698500" cy="801369"/>
            </a:xfrm>
            <a:custGeom>
              <a:avLst/>
              <a:gdLst/>
              <a:ahLst/>
              <a:cxnLst/>
              <a:rect l="l" t="t" r="r" b="b"/>
              <a:pathLst>
                <a:path w="698500" h="801369">
                  <a:moveTo>
                    <a:pt x="374977" y="9253"/>
                  </a:moveTo>
                  <a:lnTo>
                    <a:pt x="672773" y="182517"/>
                  </a:lnTo>
                  <a:cubicBezTo>
                    <a:pt x="688701" y="191784"/>
                    <a:pt x="698500" y="208821"/>
                    <a:pt x="698500" y="227249"/>
                  </a:cubicBezTo>
                  <a:lnTo>
                    <a:pt x="698500" y="574121"/>
                  </a:lnTo>
                  <a:cubicBezTo>
                    <a:pt x="698500" y="592548"/>
                    <a:pt x="688701" y="609586"/>
                    <a:pt x="672773" y="618853"/>
                  </a:cubicBezTo>
                  <a:lnTo>
                    <a:pt x="374977" y="792117"/>
                  </a:lnTo>
                  <a:cubicBezTo>
                    <a:pt x="359073" y="801370"/>
                    <a:pt x="339427" y="801370"/>
                    <a:pt x="323523" y="792117"/>
                  </a:cubicBezTo>
                  <a:lnTo>
                    <a:pt x="25727" y="618853"/>
                  </a:lnTo>
                  <a:cubicBezTo>
                    <a:pt x="9799" y="609586"/>
                    <a:pt x="0" y="592548"/>
                    <a:pt x="0" y="574121"/>
                  </a:cubicBezTo>
                  <a:lnTo>
                    <a:pt x="0" y="227249"/>
                  </a:lnTo>
                  <a:cubicBezTo>
                    <a:pt x="0" y="208821"/>
                    <a:pt x="9799" y="191784"/>
                    <a:pt x="25727" y="182517"/>
                  </a:cubicBezTo>
                  <a:lnTo>
                    <a:pt x="323523" y="9253"/>
                  </a:lnTo>
                  <a:cubicBezTo>
                    <a:pt x="339427" y="0"/>
                    <a:pt x="359073" y="0"/>
                    <a:pt x="374977" y="9253"/>
                  </a:cubicBezTo>
                  <a:close/>
                </a:path>
              </a:pathLst>
            </a:custGeom>
            <a:blipFill>
              <a:blip r:embed="rId2"/>
              <a:stretch>
                <a:fillRect l="-35602" r="-35602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870784" y="8134050"/>
            <a:ext cx="3222002" cy="3749239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11896"/>
              <a:ext cx="698500" cy="789009"/>
            </a:xfrm>
            <a:custGeom>
              <a:avLst/>
              <a:gdLst/>
              <a:ahLst/>
              <a:cxnLst/>
              <a:rect l="l" t="t" r="r" b="b"/>
              <a:pathLst>
                <a:path w="698500" h="789009">
                  <a:moveTo>
                    <a:pt x="402795" y="19257"/>
                  </a:moveTo>
                  <a:lnTo>
                    <a:pt x="644955" y="160151"/>
                  </a:lnTo>
                  <a:cubicBezTo>
                    <a:pt x="678106" y="179438"/>
                    <a:pt x="698500" y="214899"/>
                    <a:pt x="698500" y="253252"/>
                  </a:cubicBezTo>
                  <a:lnTo>
                    <a:pt x="698500" y="535756"/>
                  </a:lnTo>
                  <a:cubicBezTo>
                    <a:pt x="698500" y="574109"/>
                    <a:pt x="678106" y="609570"/>
                    <a:pt x="644955" y="628857"/>
                  </a:cubicBezTo>
                  <a:lnTo>
                    <a:pt x="402795" y="769751"/>
                  </a:lnTo>
                  <a:cubicBezTo>
                    <a:pt x="369696" y="789008"/>
                    <a:pt x="328804" y="789008"/>
                    <a:pt x="295705" y="769751"/>
                  </a:cubicBezTo>
                  <a:lnTo>
                    <a:pt x="53545" y="628857"/>
                  </a:lnTo>
                  <a:cubicBezTo>
                    <a:pt x="20394" y="609570"/>
                    <a:pt x="0" y="574109"/>
                    <a:pt x="0" y="535756"/>
                  </a:cubicBezTo>
                  <a:lnTo>
                    <a:pt x="0" y="253252"/>
                  </a:lnTo>
                  <a:cubicBezTo>
                    <a:pt x="0" y="214899"/>
                    <a:pt x="20394" y="179438"/>
                    <a:pt x="53545" y="160151"/>
                  </a:cubicBezTo>
                  <a:lnTo>
                    <a:pt x="295705" y="19257"/>
                  </a:lnTo>
                  <a:cubicBezTo>
                    <a:pt x="328804" y="0"/>
                    <a:pt x="369696" y="0"/>
                    <a:pt x="402795" y="19257"/>
                  </a:cubicBezTo>
                  <a:close/>
                </a:path>
              </a:pathLst>
            </a:custGeom>
            <a:blipFill>
              <a:blip r:embed="rId3"/>
              <a:stretch>
                <a:fillRect l="-33736" r="-33736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89647" y="-1671835"/>
            <a:ext cx="3222002" cy="3749239"/>
            <a:chOff x="0" y="0"/>
            <a:chExt cx="6985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11896"/>
              <a:ext cx="698500" cy="789009"/>
            </a:xfrm>
            <a:custGeom>
              <a:avLst/>
              <a:gdLst/>
              <a:ahLst/>
              <a:cxnLst/>
              <a:rect l="l" t="t" r="r" b="b"/>
              <a:pathLst>
                <a:path w="698500" h="789009">
                  <a:moveTo>
                    <a:pt x="402795" y="19257"/>
                  </a:moveTo>
                  <a:lnTo>
                    <a:pt x="644955" y="160151"/>
                  </a:lnTo>
                  <a:cubicBezTo>
                    <a:pt x="678106" y="179438"/>
                    <a:pt x="698500" y="214899"/>
                    <a:pt x="698500" y="253252"/>
                  </a:cubicBezTo>
                  <a:lnTo>
                    <a:pt x="698500" y="535756"/>
                  </a:lnTo>
                  <a:cubicBezTo>
                    <a:pt x="698500" y="574109"/>
                    <a:pt x="678106" y="609570"/>
                    <a:pt x="644955" y="628857"/>
                  </a:cubicBezTo>
                  <a:lnTo>
                    <a:pt x="402795" y="769751"/>
                  </a:lnTo>
                  <a:cubicBezTo>
                    <a:pt x="369696" y="789008"/>
                    <a:pt x="328804" y="789008"/>
                    <a:pt x="295705" y="769751"/>
                  </a:cubicBezTo>
                  <a:lnTo>
                    <a:pt x="53545" y="628857"/>
                  </a:lnTo>
                  <a:cubicBezTo>
                    <a:pt x="20394" y="609570"/>
                    <a:pt x="0" y="574109"/>
                    <a:pt x="0" y="535756"/>
                  </a:cubicBezTo>
                  <a:lnTo>
                    <a:pt x="0" y="253252"/>
                  </a:lnTo>
                  <a:cubicBezTo>
                    <a:pt x="0" y="214899"/>
                    <a:pt x="20394" y="179438"/>
                    <a:pt x="53545" y="160151"/>
                  </a:cubicBezTo>
                  <a:lnTo>
                    <a:pt x="295705" y="19257"/>
                  </a:lnTo>
                  <a:cubicBezTo>
                    <a:pt x="328804" y="0"/>
                    <a:pt x="369696" y="0"/>
                    <a:pt x="402795" y="19257"/>
                  </a:cubicBezTo>
                  <a:close/>
                </a:path>
              </a:pathLst>
            </a:custGeom>
            <a:blipFill>
              <a:blip r:embed="rId4"/>
              <a:stretch>
                <a:fillRect l="-33736" r="-33736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6979461"/>
            <a:ext cx="3242363" cy="1154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11"/>
              </a:lnSpc>
              <a:spcBef>
                <a:spcPct val="0"/>
              </a:spcBef>
            </a:pPr>
            <a:r>
              <a:rPr lang="en-US" sz="62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00200" y="2351423"/>
            <a:ext cx="9296400" cy="73982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Problem Statement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Dataset and Preprocessing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Model Selection and Training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Model Performance Metrics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Result Analysis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Prototype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Deployment and Monitoring</a:t>
            </a:r>
            <a:endParaRPr lang="en-US">
              <a:ea typeface="Calibri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3200">
                <a:solidFill>
                  <a:srgbClr val="33372C"/>
                </a:solidFill>
                <a:latin typeface="Telegraf"/>
                <a:ea typeface="+mn-lt"/>
                <a:cs typeface="+mn-lt"/>
              </a:rPr>
              <a:t>Conclusion and Future Work</a:t>
            </a:r>
            <a:endParaRPr lang="en-US">
              <a:ea typeface="Calibri"/>
              <a:cs typeface="Calibri"/>
            </a:endParaRPr>
          </a:p>
          <a:p>
            <a:pPr algn="l">
              <a:lnSpc>
                <a:spcPts val="4612"/>
              </a:lnSpc>
            </a:pPr>
            <a:endParaRPr lang="en-US" sz="320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just">
              <a:lnSpc>
                <a:spcPts val="3892"/>
              </a:lnSpc>
            </a:pPr>
            <a:endParaRPr lang="en-US" sz="3203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790353"/>
            <a:ext cx="8884364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9"/>
              </a:lnSpc>
            </a:pPr>
            <a:r>
              <a:rPr lang="en-US" sz="8209" b="1" spc="-246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INDEX</a:t>
            </a:r>
          </a:p>
        </p:txBody>
      </p:sp>
      <p:grpSp>
        <p:nvGrpSpPr>
          <p:cNvPr id="4" name="Group 4"/>
          <p:cNvGrpSpPr/>
          <p:nvPr/>
        </p:nvGrpSpPr>
        <p:grpSpPr>
          <a:xfrm rot="909457">
            <a:off x="15497020" y="-3104806"/>
            <a:ext cx="4620282" cy="5771545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1802"/>
              <a:ext cx="698500" cy="809197"/>
            </a:xfrm>
            <a:custGeom>
              <a:avLst/>
              <a:gdLst/>
              <a:ahLst/>
              <a:cxnLst/>
              <a:rect l="l" t="t" r="r" b="b"/>
              <a:pathLst>
                <a:path w="698500" h="809197">
                  <a:moveTo>
                    <a:pt x="357359" y="2916"/>
                  </a:moveTo>
                  <a:lnTo>
                    <a:pt x="690391" y="196680"/>
                  </a:lnTo>
                  <a:cubicBezTo>
                    <a:pt x="695411" y="199601"/>
                    <a:pt x="698500" y="204971"/>
                    <a:pt x="698500" y="210780"/>
                  </a:cubicBezTo>
                  <a:lnTo>
                    <a:pt x="698500" y="598416"/>
                  </a:lnTo>
                  <a:cubicBezTo>
                    <a:pt x="698500" y="604225"/>
                    <a:pt x="695411" y="609595"/>
                    <a:pt x="690391" y="612516"/>
                  </a:cubicBezTo>
                  <a:lnTo>
                    <a:pt x="357359" y="806280"/>
                  </a:lnTo>
                  <a:cubicBezTo>
                    <a:pt x="352346" y="809196"/>
                    <a:pt x="346154" y="809196"/>
                    <a:pt x="341141" y="806280"/>
                  </a:cubicBezTo>
                  <a:lnTo>
                    <a:pt x="8109" y="612516"/>
                  </a:lnTo>
                  <a:cubicBezTo>
                    <a:pt x="3089" y="609595"/>
                    <a:pt x="0" y="604225"/>
                    <a:pt x="0" y="598416"/>
                  </a:cubicBezTo>
                  <a:lnTo>
                    <a:pt x="0" y="210780"/>
                  </a:lnTo>
                  <a:cubicBezTo>
                    <a:pt x="0" y="204971"/>
                    <a:pt x="3089" y="199601"/>
                    <a:pt x="8109" y="196680"/>
                  </a:cubicBezTo>
                  <a:lnTo>
                    <a:pt x="341141" y="2916"/>
                  </a:lnTo>
                  <a:cubicBezTo>
                    <a:pt x="346154" y="0"/>
                    <a:pt x="352346" y="0"/>
                    <a:pt x="357359" y="2916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460913" y="5481922"/>
            <a:ext cx="5645940" cy="7149538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3612"/>
              <a:ext cx="698500" cy="805575"/>
            </a:xfrm>
            <a:custGeom>
              <a:avLst/>
              <a:gdLst/>
              <a:ahLst/>
              <a:cxnLst/>
              <a:rect l="l" t="t" r="r" b="b"/>
              <a:pathLst>
                <a:path w="698500" h="805575">
                  <a:moveTo>
                    <a:pt x="365510" y="5848"/>
                  </a:moveTo>
                  <a:lnTo>
                    <a:pt x="682240" y="190128"/>
                  </a:lnTo>
                  <a:cubicBezTo>
                    <a:pt x="692307" y="195985"/>
                    <a:pt x="698500" y="206753"/>
                    <a:pt x="698500" y="218400"/>
                  </a:cubicBezTo>
                  <a:lnTo>
                    <a:pt x="698500" y="587176"/>
                  </a:lnTo>
                  <a:cubicBezTo>
                    <a:pt x="698500" y="598823"/>
                    <a:pt x="692307" y="609591"/>
                    <a:pt x="682240" y="615448"/>
                  </a:cubicBezTo>
                  <a:lnTo>
                    <a:pt x="365510" y="799728"/>
                  </a:lnTo>
                  <a:cubicBezTo>
                    <a:pt x="355459" y="805576"/>
                    <a:pt x="343041" y="805576"/>
                    <a:pt x="332990" y="799728"/>
                  </a:cubicBezTo>
                  <a:lnTo>
                    <a:pt x="16260" y="615448"/>
                  </a:lnTo>
                  <a:cubicBezTo>
                    <a:pt x="6193" y="609591"/>
                    <a:pt x="0" y="598823"/>
                    <a:pt x="0" y="587176"/>
                  </a:cubicBezTo>
                  <a:lnTo>
                    <a:pt x="0" y="218400"/>
                  </a:lnTo>
                  <a:cubicBezTo>
                    <a:pt x="0" y="206753"/>
                    <a:pt x="6193" y="195985"/>
                    <a:pt x="16260" y="190128"/>
                  </a:cubicBezTo>
                  <a:lnTo>
                    <a:pt x="332990" y="5848"/>
                  </a:lnTo>
                  <a:cubicBezTo>
                    <a:pt x="343041" y="0"/>
                    <a:pt x="355459" y="0"/>
                    <a:pt x="365510" y="5848"/>
                  </a:cubicBezTo>
                  <a:close/>
                </a:path>
              </a:pathLst>
            </a:custGeom>
            <a:blipFill>
              <a:blip r:embed="rId2"/>
              <a:stretch>
                <a:fillRect l="-35366" t="504" r="-35366" b="50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374819" y="8569698"/>
            <a:ext cx="3396778" cy="3754824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85290" y="3172665"/>
            <a:ext cx="8115300" cy="638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2"/>
              </a:lnSpc>
            </a:pPr>
            <a:endParaRPr/>
          </a:p>
          <a:p>
            <a:pPr algn="l">
              <a:lnSpc>
                <a:spcPts val="4612"/>
              </a:lnSpc>
            </a:pPr>
            <a:r>
              <a:rPr lang="en-US" sz="32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Manual loan screening is time-consuming &amp; costly. </a:t>
            </a:r>
            <a:endParaRPr lang="en-US" sz="320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4612"/>
              </a:lnSpc>
            </a:pPr>
            <a:r>
              <a:rPr lang="en-US" sz="32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Risk assessment is subjective and inconsistent.</a:t>
            </a:r>
            <a:endParaRPr lang="en-US" sz="320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4612"/>
              </a:lnSpc>
            </a:pPr>
            <a:r>
              <a:rPr lang="en-US" sz="32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Delayed approvals lead to poor customer experience. </a:t>
            </a:r>
            <a:endParaRPr lang="en-US" sz="320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4612"/>
              </a:lnSpc>
            </a:pPr>
            <a:r>
              <a:rPr lang="en-US" sz="32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Goal: Automate loan screening using machine learning while ensuring fair, explainable, and efficient decisions. </a:t>
            </a:r>
            <a:endParaRPr lang="en-US" sz="320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just">
              <a:lnSpc>
                <a:spcPts val="3892"/>
              </a:lnSpc>
            </a:pPr>
            <a:endParaRPr lang="en-US" sz="3203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790353"/>
            <a:ext cx="8884364" cy="213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9"/>
              </a:lnSpc>
            </a:pPr>
            <a:r>
              <a:rPr lang="en-US" sz="8209" b="1" spc="-246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 STATEMENT</a:t>
            </a:r>
          </a:p>
        </p:txBody>
      </p:sp>
      <p:grpSp>
        <p:nvGrpSpPr>
          <p:cNvPr id="4" name="Group 4"/>
          <p:cNvGrpSpPr/>
          <p:nvPr/>
        </p:nvGrpSpPr>
        <p:grpSpPr>
          <a:xfrm rot="909457">
            <a:off x="9630325" y="-11312069"/>
            <a:ext cx="14182938" cy="16503783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1802"/>
              <a:ext cx="698500" cy="809197"/>
            </a:xfrm>
            <a:custGeom>
              <a:avLst/>
              <a:gdLst/>
              <a:ahLst/>
              <a:cxnLst/>
              <a:rect l="l" t="t" r="r" b="b"/>
              <a:pathLst>
                <a:path w="698500" h="809197">
                  <a:moveTo>
                    <a:pt x="357359" y="2916"/>
                  </a:moveTo>
                  <a:lnTo>
                    <a:pt x="690391" y="196680"/>
                  </a:lnTo>
                  <a:cubicBezTo>
                    <a:pt x="695411" y="199601"/>
                    <a:pt x="698500" y="204971"/>
                    <a:pt x="698500" y="210780"/>
                  </a:cubicBezTo>
                  <a:lnTo>
                    <a:pt x="698500" y="598416"/>
                  </a:lnTo>
                  <a:cubicBezTo>
                    <a:pt x="698500" y="604225"/>
                    <a:pt x="695411" y="609595"/>
                    <a:pt x="690391" y="612516"/>
                  </a:cubicBezTo>
                  <a:lnTo>
                    <a:pt x="357359" y="806280"/>
                  </a:lnTo>
                  <a:cubicBezTo>
                    <a:pt x="352346" y="809196"/>
                    <a:pt x="346154" y="809196"/>
                    <a:pt x="341141" y="806280"/>
                  </a:cubicBezTo>
                  <a:lnTo>
                    <a:pt x="8109" y="612516"/>
                  </a:lnTo>
                  <a:cubicBezTo>
                    <a:pt x="3089" y="609595"/>
                    <a:pt x="0" y="604225"/>
                    <a:pt x="0" y="598416"/>
                  </a:cubicBezTo>
                  <a:lnTo>
                    <a:pt x="0" y="210780"/>
                  </a:lnTo>
                  <a:cubicBezTo>
                    <a:pt x="0" y="204971"/>
                    <a:pt x="3089" y="199601"/>
                    <a:pt x="8109" y="196680"/>
                  </a:cubicBezTo>
                  <a:lnTo>
                    <a:pt x="341141" y="2916"/>
                  </a:lnTo>
                  <a:cubicBezTo>
                    <a:pt x="346154" y="0"/>
                    <a:pt x="352346" y="0"/>
                    <a:pt x="357359" y="2916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79764" y="1700291"/>
            <a:ext cx="10610015" cy="12346200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3612"/>
              <a:ext cx="698500" cy="805575"/>
            </a:xfrm>
            <a:custGeom>
              <a:avLst/>
              <a:gdLst/>
              <a:ahLst/>
              <a:cxnLst/>
              <a:rect l="l" t="t" r="r" b="b"/>
              <a:pathLst>
                <a:path w="698500" h="805575">
                  <a:moveTo>
                    <a:pt x="365510" y="5848"/>
                  </a:moveTo>
                  <a:lnTo>
                    <a:pt x="682240" y="190128"/>
                  </a:lnTo>
                  <a:cubicBezTo>
                    <a:pt x="692307" y="195985"/>
                    <a:pt x="698500" y="206753"/>
                    <a:pt x="698500" y="218400"/>
                  </a:cubicBezTo>
                  <a:lnTo>
                    <a:pt x="698500" y="587176"/>
                  </a:lnTo>
                  <a:cubicBezTo>
                    <a:pt x="698500" y="598823"/>
                    <a:pt x="692307" y="609591"/>
                    <a:pt x="682240" y="615448"/>
                  </a:cubicBezTo>
                  <a:lnTo>
                    <a:pt x="365510" y="799728"/>
                  </a:lnTo>
                  <a:cubicBezTo>
                    <a:pt x="355459" y="805576"/>
                    <a:pt x="343041" y="805576"/>
                    <a:pt x="332990" y="799728"/>
                  </a:cubicBezTo>
                  <a:lnTo>
                    <a:pt x="16260" y="615448"/>
                  </a:lnTo>
                  <a:cubicBezTo>
                    <a:pt x="6193" y="609591"/>
                    <a:pt x="0" y="598823"/>
                    <a:pt x="0" y="587176"/>
                  </a:cubicBezTo>
                  <a:lnTo>
                    <a:pt x="0" y="218400"/>
                  </a:lnTo>
                  <a:cubicBezTo>
                    <a:pt x="0" y="206753"/>
                    <a:pt x="6193" y="195985"/>
                    <a:pt x="16260" y="190128"/>
                  </a:cubicBezTo>
                  <a:lnTo>
                    <a:pt x="332990" y="5848"/>
                  </a:lnTo>
                  <a:cubicBezTo>
                    <a:pt x="343041" y="0"/>
                    <a:pt x="355459" y="0"/>
                    <a:pt x="365510" y="5848"/>
                  </a:cubicBezTo>
                  <a:close/>
                </a:path>
              </a:pathLst>
            </a:custGeom>
            <a:blipFill>
              <a:blip r:embed="rId2"/>
              <a:stretch>
                <a:fillRect l="-35366" t="504" r="-35366" b="50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780435" y="8569698"/>
            <a:ext cx="5802394" cy="6751876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" name="Freeform 10"/>
          <p:cNvSpPr/>
          <p:nvPr/>
        </p:nvSpPr>
        <p:spPr>
          <a:xfrm rot="-95203">
            <a:off x="822901" y="5066192"/>
            <a:ext cx="488959" cy="488959"/>
          </a:xfrm>
          <a:custGeom>
            <a:avLst/>
            <a:gdLst/>
            <a:ahLst/>
            <a:cxnLst/>
            <a:rect l="l" t="t" r="r" b="b"/>
            <a:pathLst>
              <a:path w="488959" h="488959">
                <a:moveTo>
                  <a:pt x="0" y="0"/>
                </a:moveTo>
                <a:lnTo>
                  <a:pt x="488960" y="0"/>
                </a:lnTo>
                <a:lnTo>
                  <a:pt x="488960" y="488960"/>
                </a:lnTo>
                <a:lnTo>
                  <a:pt x="0" y="488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>
          <a:xfrm rot="-95203">
            <a:off x="822901" y="6144246"/>
            <a:ext cx="488959" cy="488959"/>
          </a:xfrm>
          <a:custGeom>
            <a:avLst/>
            <a:gdLst/>
            <a:ahLst/>
            <a:cxnLst/>
            <a:rect l="l" t="t" r="r" b="b"/>
            <a:pathLst>
              <a:path w="488959" h="488959">
                <a:moveTo>
                  <a:pt x="0" y="0"/>
                </a:moveTo>
                <a:lnTo>
                  <a:pt x="488960" y="0"/>
                </a:lnTo>
                <a:lnTo>
                  <a:pt x="488960" y="488959"/>
                </a:lnTo>
                <a:lnTo>
                  <a:pt x="0" y="4889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12"/>
          <p:cNvSpPr/>
          <p:nvPr/>
        </p:nvSpPr>
        <p:spPr>
          <a:xfrm rot="-95203">
            <a:off x="809149" y="7362361"/>
            <a:ext cx="504146" cy="504146"/>
          </a:xfrm>
          <a:custGeom>
            <a:avLst/>
            <a:gdLst/>
            <a:ahLst/>
            <a:cxnLst/>
            <a:rect l="l" t="t" r="r" b="b"/>
            <a:pathLst>
              <a:path w="504146" h="504146">
                <a:moveTo>
                  <a:pt x="0" y="0"/>
                </a:moveTo>
                <a:lnTo>
                  <a:pt x="504146" y="0"/>
                </a:lnTo>
                <a:lnTo>
                  <a:pt x="504146" y="504146"/>
                </a:lnTo>
                <a:lnTo>
                  <a:pt x="0" y="5041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13"/>
          <p:cNvSpPr/>
          <p:nvPr/>
        </p:nvSpPr>
        <p:spPr>
          <a:xfrm rot="-95203">
            <a:off x="822901" y="3849506"/>
            <a:ext cx="488959" cy="488959"/>
          </a:xfrm>
          <a:custGeom>
            <a:avLst/>
            <a:gdLst/>
            <a:ahLst/>
            <a:cxnLst/>
            <a:rect l="l" t="t" r="r" b="b"/>
            <a:pathLst>
              <a:path w="488959" h="488959">
                <a:moveTo>
                  <a:pt x="0" y="0"/>
                </a:moveTo>
                <a:lnTo>
                  <a:pt x="488960" y="0"/>
                </a:lnTo>
                <a:lnTo>
                  <a:pt x="488960" y="488960"/>
                </a:lnTo>
                <a:lnTo>
                  <a:pt x="0" y="488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689120" y="2747999"/>
            <a:ext cx="4586178" cy="82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HELOC applications </a:t>
            </a:r>
          </a:p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with 23 financial variables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689120" y="2164803"/>
            <a:ext cx="2804229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999" b="1" spc="-89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89120" y="5350383"/>
            <a:ext cx="5816988" cy="3469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863"/>
              </a:lnSpc>
              <a:buFont typeface="Wingdings" pitchFamily="2" charset="2"/>
              <a:buChar char="Ø"/>
            </a:pP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Mapped </a:t>
            </a:r>
            <a:r>
              <a:rPr lang="en-US" sz="2750" b="1">
                <a:solidFill>
                  <a:srgbClr val="33372C"/>
                </a:solidFill>
                <a:latin typeface="Telegraf Bold"/>
                <a:ea typeface="Telegraf Bold"/>
                <a:cs typeface="Telegraf Bold"/>
                <a:sym typeface="Telegraf Bold"/>
              </a:rPr>
              <a:t>Risk Performance</a:t>
            </a: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 variable (Good = 1, Bad = 0). </a:t>
            </a:r>
          </a:p>
          <a:p>
            <a:pPr marL="457200" indent="-457200" algn="l">
              <a:lnSpc>
                <a:spcPts val="3863"/>
              </a:lnSpc>
              <a:buFont typeface="Wingdings" pitchFamily="2" charset="2"/>
              <a:buChar char="Ø"/>
            </a:pPr>
            <a:r>
              <a:rPr lang="en-US" sz="2750" b="1">
                <a:solidFill>
                  <a:srgbClr val="33372C"/>
                </a:solidFill>
                <a:latin typeface="Telegraf Bold"/>
                <a:ea typeface="Telegraf Bold"/>
                <a:cs typeface="Telegraf Bold"/>
                <a:sym typeface="Telegraf Bold"/>
              </a:rPr>
              <a:t>Dropped -9</a:t>
            </a: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 values (No Bureau Record). </a:t>
            </a:r>
            <a:endParaRPr lang="en-US" sz="27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marL="457200" indent="-457200" algn="l">
              <a:lnSpc>
                <a:spcPts val="3863"/>
              </a:lnSpc>
              <a:buFont typeface="Wingdings" pitchFamily="2" charset="2"/>
              <a:buChar char="Ø"/>
            </a:pPr>
            <a:r>
              <a:rPr lang="en-US" sz="2750" b="1">
                <a:solidFill>
                  <a:srgbClr val="33372C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Imputed -8 and -7</a:t>
            </a: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 using median values. </a:t>
            </a:r>
            <a:endParaRPr lang="en-US" sz="27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marL="457200" indent="-457200" algn="l">
              <a:lnSpc>
                <a:spcPts val="3863"/>
              </a:lnSpc>
              <a:buFont typeface="Wingdings" pitchFamily="2" charset="2"/>
              <a:buChar char="Ø"/>
            </a:pPr>
            <a:endParaRPr lang="en-US" sz="27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689120" y="4292391"/>
            <a:ext cx="4074942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999" b="1" spc="-89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STEPS IN DATA PREPROCESSING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4119228" y="-2787372"/>
            <a:ext cx="8670863" cy="10089732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4420"/>
              <a:ext cx="698500" cy="803959"/>
            </a:xfrm>
            <a:custGeom>
              <a:avLst/>
              <a:gdLst/>
              <a:ahLst/>
              <a:cxnLst/>
              <a:rect l="l" t="t" r="r" b="b"/>
              <a:pathLst>
                <a:path w="698500" h="803959">
                  <a:moveTo>
                    <a:pt x="369147" y="7156"/>
                  </a:moveTo>
                  <a:lnTo>
                    <a:pt x="678603" y="187204"/>
                  </a:lnTo>
                  <a:cubicBezTo>
                    <a:pt x="690922" y="194371"/>
                    <a:pt x="698500" y="207548"/>
                    <a:pt x="698500" y="221799"/>
                  </a:cubicBezTo>
                  <a:lnTo>
                    <a:pt x="698500" y="582161"/>
                  </a:lnTo>
                  <a:cubicBezTo>
                    <a:pt x="698500" y="596412"/>
                    <a:pt x="690922" y="609589"/>
                    <a:pt x="678603" y="616756"/>
                  </a:cubicBezTo>
                  <a:lnTo>
                    <a:pt x="369147" y="796804"/>
                  </a:lnTo>
                  <a:cubicBezTo>
                    <a:pt x="356847" y="803960"/>
                    <a:pt x="341653" y="803960"/>
                    <a:pt x="329353" y="796804"/>
                  </a:cubicBezTo>
                  <a:lnTo>
                    <a:pt x="19897" y="616756"/>
                  </a:lnTo>
                  <a:cubicBezTo>
                    <a:pt x="7578" y="609589"/>
                    <a:pt x="0" y="596412"/>
                    <a:pt x="0" y="582161"/>
                  </a:cubicBezTo>
                  <a:lnTo>
                    <a:pt x="0" y="221799"/>
                  </a:lnTo>
                  <a:cubicBezTo>
                    <a:pt x="0" y="207548"/>
                    <a:pt x="7578" y="194371"/>
                    <a:pt x="19897" y="187204"/>
                  </a:cubicBezTo>
                  <a:lnTo>
                    <a:pt x="329353" y="7156"/>
                  </a:lnTo>
                  <a:cubicBezTo>
                    <a:pt x="341653" y="0"/>
                    <a:pt x="356847" y="0"/>
                    <a:pt x="369147" y="7156"/>
                  </a:cubicBezTo>
                  <a:close/>
                </a:path>
              </a:pathLst>
            </a:custGeom>
            <a:blipFill>
              <a:blip r:embed="rId2"/>
              <a:stretch>
                <a:fillRect l="-35993" r="-35993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73137" y="0"/>
            <a:ext cx="8670863" cy="10089732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4420"/>
              <a:ext cx="698500" cy="803959"/>
            </a:xfrm>
            <a:custGeom>
              <a:avLst/>
              <a:gdLst/>
              <a:ahLst/>
              <a:cxnLst/>
              <a:rect l="l" t="t" r="r" b="b"/>
              <a:pathLst>
                <a:path w="698500" h="803959">
                  <a:moveTo>
                    <a:pt x="369147" y="7156"/>
                  </a:moveTo>
                  <a:lnTo>
                    <a:pt x="678603" y="187204"/>
                  </a:lnTo>
                  <a:cubicBezTo>
                    <a:pt x="690922" y="194371"/>
                    <a:pt x="698500" y="207548"/>
                    <a:pt x="698500" y="221799"/>
                  </a:cubicBezTo>
                  <a:lnTo>
                    <a:pt x="698500" y="582161"/>
                  </a:lnTo>
                  <a:cubicBezTo>
                    <a:pt x="698500" y="596412"/>
                    <a:pt x="690922" y="609589"/>
                    <a:pt x="678603" y="616756"/>
                  </a:cubicBezTo>
                  <a:lnTo>
                    <a:pt x="369147" y="796804"/>
                  </a:lnTo>
                  <a:cubicBezTo>
                    <a:pt x="356847" y="803960"/>
                    <a:pt x="341653" y="803960"/>
                    <a:pt x="329353" y="796804"/>
                  </a:cubicBezTo>
                  <a:lnTo>
                    <a:pt x="19897" y="616756"/>
                  </a:lnTo>
                  <a:cubicBezTo>
                    <a:pt x="7578" y="609589"/>
                    <a:pt x="0" y="596412"/>
                    <a:pt x="0" y="582161"/>
                  </a:cubicBezTo>
                  <a:lnTo>
                    <a:pt x="0" y="221799"/>
                  </a:lnTo>
                  <a:cubicBezTo>
                    <a:pt x="0" y="207548"/>
                    <a:pt x="7578" y="194371"/>
                    <a:pt x="19897" y="187204"/>
                  </a:cubicBezTo>
                  <a:lnTo>
                    <a:pt x="329353" y="7156"/>
                  </a:lnTo>
                  <a:cubicBezTo>
                    <a:pt x="341653" y="0"/>
                    <a:pt x="356847" y="0"/>
                    <a:pt x="369147" y="7156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68797" y="3297238"/>
            <a:ext cx="8279543" cy="2427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6500" b="1" spc="-297">
                <a:solidFill>
                  <a:srgbClr val="F1F0E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 &amp; PREPROCESSING</a:t>
            </a:r>
            <a:endParaRPr lang="en-US" sz="6500" b="1" spc="-297">
              <a:solidFill>
                <a:srgbClr val="F1F0E8"/>
              </a:solidFill>
              <a:latin typeface="Montserrat Bold"/>
              <a:ea typeface="Montserrat Bold"/>
              <a:cs typeface="Montserrat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5524200" y="7615202"/>
            <a:ext cx="5193370" cy="6043194"/>
            <a:chOff x="0" y="0"/>
            <a:chExt cx="6985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7380"/>
              <a:ext cx="698500" cy="798040"/>
            </a:xfrm>
            <a:custGeom>
              <a:avLst/>
              <a:gdLst/>
              <a:ahLst/>
              <a:cxnLst/>
              <a:rect l="l" t="t" r="r" b="b"/>
              <a:pathLst>
                <a:path w="698500" h="798040">
                  <a:moveTo>
                    <a:pt x="382469" y="11948"/>
                  </a:moveTo>
                  <a:lnTo>
                    <a:pt x="665281" y="176492"/>
                  </a:lnTo>
                  <a:cubicBezTo>
                    <a:pt x="685847" y="188459"/>
                    <a:pt x="698500" y="210458"/>
                    <a:pt x="698500" y="234253"/>
                  </a:cubicBezTo>
                  <a:lnTo>
                    <a:pt x="698500" y="563787"/>
                  </a:lnTo>
                  <a:cubicBezTo>
                    <a:pt x="698500" y="587582"/>
                    <a:pt x="685847" y="609581"/>
                    <a:pt x="665281" y="621548"/>
                  </a:cubicBezTo>
                  <a:lnTo>
                    <a:pt x="382469" y="786092"/>
                  </a:lnTo>
                  <a:cubicBezTo>
                    <a:pt x="361935" y="798040"/>
                    <a:pt x="336565" y="798040"/>
                    <a:pt x="316031" y="786092"/>
                  </a:cubicBezTo>
                  <a:lnTo>
                    <a:pt x="33219" y="621548"/>
                  </a:lnTo>
                  <a:cubicBezTo>
                    <a:pt x="12653" y="609581"/>
                    <a:pt x="0" y="587582"/>
                    <a:pt x="0" y="563787"/>
                  </a:cubicBezTo>
                  <a:lnTo>
                    <a:pt x="0" y="234253"/>
                  </a:lnTo>
                  <a:cubicBezTo>
                    <a:pt x="0" y="210458"/>
                    <a:pt x="12653" y="188459"/>
                    <a:pt x="33219" y="176492"/>
                  </a:cubicBezTo>
                  <a:lnTo>
                    <a:pt x="316031" y="11948"/>
                  </a:lnTo>
                  <a:cubicBezTo>
                    <a:pt x="336565" y="0"/>
                    <a:pt x="361935" y="0"/>
                    <a:pt x="382469" y="11948"/>
                  </a:cubicBezTo>
                  <a:close/>
                </a:path>
              </a:pathLst>
            </a:custGeom>
            <a:blipFill>
              <a:blip r:embed="rId3"/>
              <a:stretch>
                <a:fillRect t="-16181" b="-16181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" name="Freeform 13"/>
          <p:cNvSpPr/>
          <p:nvPr/>
        </p:nvSpPr>
        <p:spPr>
          <a:xfrm>
            <a:off x="10675687" y="2008545"/>
            <a:ext cx="685444" cy="685444"/>
          </a:xfrm>
          <a:custGeom>
            <a:avLst/>
            <a:gdLst/>
            <a:ahLst/>
            <a:cxnLst/>
            <a:rect l="l" t="t" r="r" b="b"/>
            <a:pathLst>
              <a:path w="685444" h="685444">
                <a:moveTo>
                  <a:pt x="0" y="0"/>
                </a:moveTo>
                <a:lnTo>
                  <a:pt x="685444" y="0"/>
                </a:lnTo>
                <a:lnTo>
                  <a:pt x="685444" y="685444"/>
                </a:lnTo>
                <a:lnTo>
                  <a:pt x="0" y="68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10647391" y="4195774"/>
            <a:ext cx="713740" cy="713740"/>
          </a:xfrm>
          <a:custGeom>
            <a:avLst/>
            <a:gdLst/>
            <a:ahLst/>
            <a:cxnLst/>
            <a:rect l="l" t="t" r="r" b="b"/>
            <a:pathLst>
              <a:path w="713740" h="713740">
                <a:moveTo>
                  <a:pt x="0" y="0"/>
                </a:moveTo>
                <a:lnTo>
                  <a:pt x="713740" y="0"/>
                </a:lnTo>
                <a:lnTo>
                  <a:pt x="713740" y="713740"/>
                </a:lnTo>
                <a:lnTo>
                  <a:pt x="0" y="713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Group 15"/>
          <p:cNvGrpSpPr/>
          <p:nvPr/>
        </p:nvGrpSpPr>
        <p:grpSpPr>
          <a:xfrm>
            <a:off x="15764062" y="-4057887"/>
            <a:ext cx="5802394" cy="6751876"/>
            <a:chOff x="0" y="0"/>
            <a:chExt cx="6985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9223" y="1999932"/>
            <a:ext cx="6625763" cy="369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endParaRPr/>
          </a:p>
          <a:p>
            <a:pPr marL="560705" lvl="1" indent="-280035" algn="l">
              <a:lnSpc>
                <a:spcPts val="3639"/>
              </a:lnSpc>
              <a:buFont typeface="Arial"/>
              <a:buChar char="•"/>
            </a:pPr>
            <a:r>
              <a:rPr lang="en-US" sz="25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Logistic Regression </a:t>
            </a:r>
            <a:endParaRPr lang="en-US" sz="25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marL="560705" lvl="1" indent="-280035" algn="l">
              <a:lnSpc>
                <a:spcPts val="3639"/>
              </a:lnSpc>
              <a:buFont typeface="Arial"/>
              <a:buChar char="•"/>
            </a:pPr>
            <a:r>
              <a:rPr lang="en-US" sz="25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Decision Tree </a:t>
            </a:r>
            <a:endParaRPr lang="en-US" sz="25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marL="603885" lvl="1" indent="-301625">
              <a:lnSpc>
                <a:spcPts val="3919"/>
              </a:lnSpc>
              <a:buFont typeface="Arial"/>
              <a:buChar char="•"/>
            </a:pPr>
            <a:r>
              <a:rPr lang="en-US" sz="2600">
                <a:solidFill>
                  <a:srgbClr val="33372C"/>
                </a:solidFill>
                <a:latin typeface="Telegraf"/>
                <a:ea typeface="Telegraf"/>
                <a:cs typeface="Telegraf"/>
              </a:rPr>
              <a:t>Gradient Boosting</a:t>
            </a:r>
            <a:endParaRPr lang="en-US" sz="2750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603885" lvl="1" indent="-301625" algn="l">
              <a:lnSpc>
                <a:spcPts val="3919"/>
              </a:lnSpc>
              <a:buFont typeface="Arial"/>
              <a:buChar char="•"/>
            </a:pP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Random Forest (Final Selection) </a:t>
            </a:r>
            <a:endParaRPr lang="en-US" sz="2750"/>
          </a:p>
          <a:p>
            <a:pPr marL="560705" lvl="1" indent="-280035" algn="l">
              <a:lnSpc>
                <a:spcPts val="3639"/>
              </a:lnSpc>
              <a:buFont typeface="Arial"/>
              <a:buChar char="•"/>
            </a:pPr>
            <a:endParaRPr lang="en-US" sz="25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3499"/>
              </a:lnSpc>
            </a:pPr>
            <a:endParaRPr lang="en-US" sz="2599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3359"/>
              </a:lnSpc>
            </a:pPr>
            <a:endParaRPr lang="en-US" sz="2599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5065998" y="6809635"/>
            <a:ext cx="3222002" cy="3749239"/>
            <a:chOff x="0" y="0"/>
            <a:chExt cx="6985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11896"/>
              <a:ext cx="698500" cy="789009"/>
            </a:xfrm>
            <a:custGeom>
              <a:avLst/>
              <a:gdLst/>
              <a:ahLst/>
              <a:cxnLst/>
              <a:rect l="l" t="t" r="r" b="b"/>
              <a:pathLst>
                <a:path w="698500" h="789009">
                  <a:moveTo>
                    <a:pt x="402795" y="19257"/>
                  </a:moveTo>
                  <a:lnTo>
                    <a:pt x="644955" y="160151"/>
                  </a:lnTo>
                  <a:cubicBezTo>
                    <a:pt x="678106" y="179438"/>
                    <a:pt x="698500" y="214899"/>
                    <a:pt x="698500" y="253252"/>
                  </a:cubicBezTo>
                  <a:lnTo>
                    <a:pt x="698500" y="535756"/>
                  </a:lnTo>
                  <a:cubicBezTo>
                    <a:pt x="698500" y="574109"/>
                    <a:pt x="678106" y="609570"/>
                    <a:pt x="644955" y="628857"/>
                  </a:cubicBezTo>
                  <a:lnTo>
                    <a:pt x="402795" y="769751"/>
                  </a:lnTo>
                  <a:cubicBezTo>
                    <a:pt x="369696" y="789008"/>
                    <a:pt x="328804" y="789008"/>
                    <a:pt x="295705" y="769751"/>
                  </a:cubicBezTo>
                  <a:lnTo>
                    <a:pt x="53545" y="628857"/>
                  </a:lnTo>
                  <a:cubicBezTo>
                    <a:pt x="20394" y="609570"/>
                    <a:pt x="0" y="574109"/>
                    <a:pt x="0" y="535756"/>
                  </a:cubicBezTo>
                  <a:lnTo>
                    <a:pt x="0" y="253252"/>
                  </a:lnTo>
                  <a:cubicBezTo>
                    <a:pt x="0" y="214899"/>
                    <a:pt x="20394" y="179438"/>
                    <a:pt x="53545" y="160151"/>
                  </a:cubicBezTo>
                  <a:lnTo>
                    <a:pt x="295705" y="19257"/>
                  </a:lnTo>
                  <a:cubicBezTo>
                    <a:pt x="328804" y="0"/>
                    <a:pt x="369696" y="0"/>
                    <a:pt x="402795" y="19257"/>
                  </a:cubicBezTo>
                  <a:close/>
                </a:path>
              </a:pathLst>
            </a:custGeom>
            <a:blipFill>
              <a:blip r:embed="rId2"/>
              <a:stretch>
                <a:fillRect l="-49181" r="-49181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13547" y="-1487369"/>
            <a:ext cx="3222002" cy="3749239"/>
            <a:chOff x="0" y="0"/>
            <a:chExt cx="6985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11896"/>
              <a:ext cx="698500" cy="789009"/>
            </a:xfrm>
            <a:custGeom>
              <a:avLst/>
              <a:gdLst/>
              <a:ahLst/>
              <a:cxnLst/>
              <a:rect l="l" t="t" r="r" b="b"/>
              <a:pathLst>
                <a:path w="698500" h="789009">
                  <a:moveTo>
                    <a:pt x="402795" y="19257"/>
                  </a:moveTo>
                  <a:lnTo>
                    <a:pt x="644955" y="160151"/>
                  </a:lnTo>
                  <a:cubicBezTo>
                    <a:pt x="678106" y="179438"/>
                    <a:pt x="698500" y="214899"/>
                    <a:pt x="698500" y="253252"/>
                  </a:cubicBezTo>
                  <a:lnTo>
                    <a:pt x="698500" y="535756"/>
                  </a:lnTo>
                  <a:cubicBezTo>
                    <a:pt x="698500" y="574109"/>
                    <a:pt x="678106" y="609570"/>
                    <a:pt x="644955" y="628857"/>
                  </a:cubicBezTo>
                  <a:lnTo>
                    <a:pt x="402795" y="769751"/>
                  </a:lnTo>
                  <a:cubicBezTo>
                    <a:pt x="369696" y="789008"/>
                    <a:pt x="328804" y="789008"/>
                    <a:pt x="295705" y="769751"/>
                  </a:cubicBezTo>
                  <a:lnTo>
                    <a:pt x="53545" y="628857"/>
                  </a:lnTo>
                  <a:cubicBezTo>
                    <a:pt x="20394" y="609570"/>
                    <a:pt x="0" y="574109"/>
                    <a:pt x="0" y="535756"/>
                  </a:cubicBezTo>
                  <a:lnTo>
                    <a:pt x="0" y="253252"/>
                  </a:lnTo>
                  <a:cubicBezTo>
                    <a:pt x="0" y="214899"/>
                    <a:pt x="20394" y="179438"/>
                    <a:pt x="53545" y="160151"/>
                  </a:cubicBezTo>
                  <a:lnTo>
                    <a:pt x="295705" y="19257"/>
                  </a:lnTo>
                  <a:cubicBezTo>
                    <a:pt x="328804" y="0"/>
                    <a:pt x="369696" y="0"/>
                    <a:pt x="402795" y="19257"/>
                  </a:cubicBezTo>
                  <a:close/>
                </a:path>
              </a:pathLst>
            </a:custGeom>
            <a:blipFill>
              <a:blip r:embed="rId3"/>
              <a:stretch>
                <a:fillRect l="-33736" r="-33736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034919" y="1586383"/>
            <a:ext cx="675487" cy="675487"/>
          </a:xfrm>
          <a:custGeom>
            <a:avLst/>
            <a:gdLst/>
            <a:ahLst/>
            <a:cxnLst/>
            <a:rect l="l" t="t" r="r" b="b"/>
            <a:pathLst>
              <a:path w="675487" h="675487">
                <a:moveTo>
                  <a:pt x="0" y="0"/>
                </a:moveTo>
                <a:lnTo>
                  <a:pt x="675487" y="0"/>
                </a:lnTo>
                <a:lnTo>
                  <a:pt x="675487" y="675487"/>
                </a:lnTo>
                <a:lnTo>
                  <a:pt x="0" y="6754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10985548" y="962230"/>
            <a:ext cx="6895287" cy="8023607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5559"/>
              <a:ext cx="698500" cy="801683"/>
            </a:xfrm>
            <a:custGeom>
              <a:avLst/>
              <a:gdLst/>
              <a:ahLst/>
              <a:cxnLst/>
              <a:rect l="l" t="t" r="r" b="b"/>
              <a:pathLst>
                <a:path w="698500" h="801683">
                  <a:moveTo>
                    <a:pt x="374270" y="8998"/>
                  </a:moveTo>
                  <a:lnTo>
                    <a:pt x="673480" y="183084"/>
                  </a:lnTo>
                  <a:cubicBezTo>
                    <a:pt x="688970" y="192096"/>
                    <a:pt x="698500" y="208666"/>
                    <a:pt x="698500" y="226588"/>
                  </a:cubicBezTo>
                  <a:lnTo>
                    <a:pt x="698500" y="575094"/>
                  </a:lnTo>
                  <a:cubicBezTo>
                    <a:pt x="698500" y="593016"/>
                    <a:pt x="688970" y="609586"/>
                    <a:pt x="673480" y="618598"/>
                  </a:cubicBezTo>
                  <a:lnTo>
                    <a:pt x="374270" y="792684"/>
                  </a:lnTo>
                  <a:cubicBezTo>
                    <a:pt x="358804" y="801682"/>
                    <a:pt x="339696" y="801682"/>
                    <a:pt x="324230" y="792684"/>
                  </a:cubicBezTo>
                  <a:lnTo>
                    <a:pt x="25020" y="618598"/>
                  </a:lnTo>
                  <a:cubicBezTo>
                    <a:pt x="9530" y="609586"/>
                    <a:pt x="0" y="593016"/>
                    <a:pt x="0" y="575094"/>
                  </a:cubicBezTo>
                  <a:lnTo>
                    <a:pt x="0" y="226588"/>
                  </a:lnTo>
                  <a:cubicBezTo>
                    <a:pt x="0" y="208666"/>
                    <a:pt x="9530" y="192096"/>
                    <a:pt x="25020" y="183084"/>
                  </a:cubicBezTo>
                  <a:lnTo>
                    <a:pt x="324230" y="8998"/>
                  </a:lnTo>
                  <a:cubicBezTo>
                    <a:pt x="339696" y="0"/>
                    <a:pt x="358804" y="0"/>
                    <a:pt x="374270" y="8998"/>
                  </a:cubicBezTo>
                  <a:close/>
                </a:path>
              </a:pathLst>
            </a:custGeom>
            <a:solidFill>
              <a:srgbClr val="134B7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985548" y="3894178"/>
            <a:ext cx="6895287" cy="2014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44"/>
              </a:lnSpc>
            </a:pPr>
            <a:r>
              <a:rPr lang="en-US" sz="5500" b="1" spc="-24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SELECTION &amp; TRAINING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19223" y="1729105"/>
            <a:ext cx="4287938" cy="381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999" b="1" spc="-89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EVALUATED</a:t>
            </a:r>
          </a:p>
        </p:txBody>
      </p:sp>
      <p:sp>
        <p:nvSpPr>
          <p:cNvPr id="12" name="Freeform 12"/>
          <p:cNvSpPr/>
          <p:nvPr/>
        </p:nvSpPr>
        <p:spPr>
          <a:xfrm rot="-95203">
            <a:off x="1029214" y="5378440"/>
            <a:ext cx="672017" cy="672017"/>
          </a:xfrm>
          <a:custGeom>
            <a:avLst/>
            <a:gdLst/>
            <a:ahLst/>
            <a:cxnLst/>
            <a:rect l="l" t="t" r="r" b="b"/>
            <a:pathLst>
              <a:path w="672017" h="672017">
                <a:moveTo>
                  <a:pt x="0" y="0"/>
                </a:moveTo>
                <a:lnTo>
                  <a:pt x="672017" y="0"/>
                </a:lnTo>
                <a:lnTo>
                  <a:pt x="672017" y="672016"/>
                </a:lnTo>
                <a:lnTo>
                  <a:pt x="0" y="6720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2119223" y="5523865"/>
            <a:ext cx="7140588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950" b="1" spc="-89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CHOSEN MODEL: RANDOM FOREST</a:t>
            </a:r>
            <a:endParaRPr lang="en-US" sz="2999" b="1" spc="-89">
              <a:solidFill>
                <a:srgbClr val="33372C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119223" y="6165151"/>
            <a:ext cx="7868443" cy="1838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0705" lvl="1" indent="-280035" algn="l">
              <a:lnSpc>
                <a:spcPts val="3639"/>
              </a:lnSpc>
              <a:buFont typeface="Arial"/>
              <a:buChar char="•"/>
            </a:pPr>
            <a:r>
              <a:rPr lang="en-US" sz="25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HIGHEST PRECISION (0.72) </a:t>
            </a:r>
            <a:endParaRPr lang="en-US" sz="2550"/>
          </a:p>
          <a:p>
            <a:pPr marL="603885" lvl="1" indent="-301625" algn="l">
              <a:lnSpc>
                <a:spcPts val="3919"/>
              </a:lnSpc>
              <a:buFont typeface="Arial"/>
              <a:buChar char="•"/>
            </a:pPr>
            <a:r>
              <a:rPr lang="en-US" sz="27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Balanced Accuracy &amp; AUC-ROC (0.72) </a:t>
            </a:r>
            <a:endParaRPr lang="en-US" sz="27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marL="560705" lvl="1" indent="-280035" algn="l">
              <a:lnSpc>
                <a:spcPts val="3639"/>
              </a:lnSpc>
              <a:buFont typeface="Arial"/>
              <a:buChar char="•"/>
            </a:pPr>
            <a:r>
              <a:rPr lang="en-US" sz="255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Interpretability &amp; Robustness </a:t>
            </a:r>
            <a:endParaRPr lang="en-US" sz="2550">
              <a:solidFill>
                <a:srgbClr val="33372C"/>
              </a:solidFill>
              <a:latin typeface="Telegraf"/>
              <a:ea typeface="Telegraf"/>
              <a:cs typeface="Telegraf"/>
            </a:endParaRPr>
          </a:p>
          <a:p>
            <a:pPr algn="l">
              <a:lnSpc>
                <a:spcPts val="3359"/>
              </a:lnSpc>
            </a:pPr>
            <a:endParaRPr lang="en-US" sz="2599">
              <a:solidFill>
                <a:srgbClr val="33372C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84026" y="8627030"/>
            <a:ext cx="5802394" cy="6751876"/>
            <a:chOff x="0" y="0"/>
            <a:chExt cx="6985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2901197" y="-5323755"/>
            <a:ext cx="5802394" cy="6751876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418856"/>
              </p:ext>
            </p:extLst>
          </p:nvPr>
        </p:nvGraphicFramePr>
        <p:xfrm>
          <a:off x="2845374" y="2723543"/>
          <a:ext cx="12597254" cy="6170828"/>
        </p:xfrm>
        <a:graphic>
          <a:graphicData uri="http://schemas.openxmlformats.org/drawingml/2006/table">
            <a:tbl>
              <a:tblPr/>
              <a:tblGrid>
                <a:gridCol w="2276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4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4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41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641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641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110384"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Model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Accuracy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Precision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Recall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F1 Score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50" b="1">
                          <a:solidFill>
                            <a:srgbClr val="000000"/>
                          </a:solidFill>
                          <a:latin typeface="Montserrat Bold"/>
                          <a:ea typeface="Montserrat Bold"/>
                          <a:cs typeface="Montserrat Bold"/>
                          <a:sym typeface="Montserrat Bold"/>
                        </a:rPr>
                        <a:t>AUC-ROC </a:t>
                      </a:r>
                      <a:endParaRPr lang="en-US" sz="22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5111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50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 </a:t>
                      </a:r>
                      <a:endParaRPr lang="en-US" sz="21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5111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50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Decision Tree </a:t>
                      </a:r>
                      <a:endParaRPr lang="en-US" sz="21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5111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50">
                          <a:solidFill>
                            <a:schemeClr val="accent6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 </a:t>
                      </a:r>
                      <a:endParaRPr lang="en-US" sz="215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chemeClr val="accent6"/>
                          </a:solidFill>
                          <a:latin typeface="Montserrat"/>
                        </a:rPr>
                        <a:t>0.72</a:t>
                      </a:r>
                      <a:endParaRPr lang="en-US" sz="110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chemeClr val="accent6"/>
                          </a:solidFill>
                          <a:latin typeface="Montserrat"/>
                        </a:rPr>
                        <a:t>0.73</a:t>
                      </a:r>
                      <a:endParaRPr lang="en-US" sz="110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chemeClr val="accent6"/>
                          </a:solidFill>
                          <a:latin typeface="Montserrat"/>
                        </a:rPr>
                        <a:t>0.67</a:t>
                      </a:r>
                      <a:endParaRPr lang="en-US" sz="110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chemeClr val="accent6"/>
                          </a:solidFill>
                          <a:latin typeface="Montserrat"/>
                        </a:rPr>
                        <a:t>0.69</a:t>
                      </a:r>
                      <a:endParaRPr lang="en-US" sz="110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chemeClr val="accent6"/>
                          </a:solidFill>
                          <a:latin typeface="Montserrat"/>
                        </a:rPr>
                        <a:t>0.72</a:t>
                      </a:r>
                      <a:endParaRPr lang="en-US" sz="1100">
                        <a:solidFill>
                          <a:schemeClr val="accent6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5111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50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Gradient Boosting </a:t>
                      </a:r>
                      <a:endParaRPr lang="en-US" sz="21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50">
                          <a:solidFill>
                            <a:srgbClr val="000000"/>
                          </a:solidFill>
                          <a:latin typeface="Montserrat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901197" y="895350"/>
            <a:ext cx="12965657" cy="1202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41"/>
              </a:lnSpc>
              <a:spcBef>
                <a:spcPct val="0"/>
              </a:spcBef>
            </a:pPr>
            <a:r>
              <a:rPr lang="en-US" sz="7029" b="1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Performance Metrics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01197" y="1152525"/>
            <a:ext cx="12578968" cy="2467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3"/>
              </a:lnSpc>
            </a:pPr>
            <a:r>
              <a:rPr lang="en-US" sz="6413" b="1" spc="-192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EXPLANATION METHODS </a:t>
            </a:r>
          </a:p>
          <a:p>
            <a:pPr algn="ctr">
              <a:lnSpc>
                <a:spcPts val="6413"/>
              </a:lnSpc>
            </a:pPr>
            <a:r>
              <a:rPr lang="en-US" sz="6413" b="1" spc="-192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(SHAP Analysis)</a:t>
            </a:r>
          </a:p>
          <a:p>
            <a:pPr algn="ctr">
              <a:lnSpc>
                <a:spcPts val="6413"/>
              </a:lnSpc>
            </a:pPr>
            <a:endParaRPr lang="en-US" sz="6413" b="1" spc="-192">
              <a:solidFill>
                <a:srgbClr val="33372C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17608" y="5576787"/>
            <a:ext cx="3164536" cy="1687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97"/>
              </a:lnSpc>
            </a:pPr>
            <a:r>
              <a:rPr lang="en-US" sz="3906" b="1">
                <a:solidFill>
                  <a:srgbClr val="F1F0E8"/>
                </a:solidFill>
                <a:latin typeface="Telegraf Bold"/>
                <a:ea typeface="Telegraf Bold"/>
                <a:cs typeface="Telegraf Bold"/>
                <a:sym typeface="Telegraf Bold"/>
              </a:rPr>
              <a:t>Average Months in File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559740" y="6637015"/>
            <a:ext cx="3164536" cy="647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7"/>
              </a:lnSpc>
            </a:pPr>
            <a:r>
              <a:rPr lang="en-US" sz="2206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Environmentally friendly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94827" y="5889586"/>
            <a:ext cx="3094363" cy="355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8"/>
              </a:lnSpc>
            </a:pPr>
            <a:r>
              <a:rPr lang="en-US" sz="2648" spc="-79">
                <a:solidFill>
                  <a:srgbClr val="F1F0E8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INDUSTRY TREND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98902" y="6637015"/>
            <a:ext cx="3164536" cy="342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7"/>
              </a:lnSpc>
            </a:pPr>
            <a:r>
              <a:rPr lang="en-US" sz="2206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Sustainable Products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33989" y="5569016"/>
            <a:ext cx="3094363" cy="692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8"/>
              </a:lnSpc>
            </a:pPr>
            <a:r>
              <a:rPr lang="en-US" sz="2648" spc="-79">
                <a:solidFill>
                  <a:srgbClr val="F1F0E8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MARKET OPPORTUNITY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-2901197" y="-5323755"/>
            <a:ext cx="5802394" cy="6751876"/>
            <a:chOff x="0" y="0"/>
            <a:chExt cx="6985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738273" y="8720597"/>
            <a:ext cx="5802394" cy="6751876"/>
            <a:chOff x="0" y="0"/>
            <a:chExt cx="6985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739607" y="5390472"/>
            <a:ext cx="2808786" cy="2027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67"/>
              </a:lnSpc>
            </a:pPr>
            <a:r>
              <a:rPr lang="en-US" sz="3606" b="1">
                <a:solidFill>
                  <a:srgbClr val="F1F0E8"/>
                </a:solidFill>
                <a:latin typeface="Telegraf Bold"/>
                <a:ea typeface="Telegraf Bold"/>
                <a:cs typeface="Telegraf Bold"/>
                <a:sym typeface="Telegraf Bold"/>
              </a:rPr>
              <a:t>Number of Inquiries in Last 6 Months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911375" y="5364681"/>
            <a:ext cx="3164536" cy="2104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7"/>
              </a:lnSpc>
            </a:pPr>
            <a:r>
              <a:rPr lang="en-US" sz="3706" b="1">
                <a:solidFill>
                  <a:srgbClr val="F1F0E8"/>
                </a:solidFill>
                <a:latin typeface="Telegraf Bold"/>
                <a:ea typeface="Telegraf Bold"/>
                <a:cs typeface="Telegraf Bold"/>
                <a:sym typeface="Telegraf Bold"/>
              </a:rPr>
              <a:t>Months Since Most Recent Trade Open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ED61ACD-EED7-51DE-8230-CB4C9E917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908" y="3217124"/>
            <a:ext cx="17346575" cy="53878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906329" y="0"/>
            <a:ext cx="4381671" cy="10287000"/>
            <a:chOff x="0" y="0"/>
            <a:chExt cx="115402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020" cy="2709333"/>
            </a:xfrm>
            <a:custGeom>
              <a:avLst/>
              <a:gdLst/>
              <a:ahLst/>
              <a:cxnLst/>
              <a:rect l="l" t="t" r="r" b="b"/>
              <a:pathLst>
                <a:path w="1154020" h="2709333">
                  <a:moveTo>
                    <a:pt x="0" y="0"/>
                  </a:moveTo>
                  <a:lnTo>
                    <a:pt x="1154020" y="0"/>
                  </a:lnTo>
                  <a:lnTo>
                    <a:pt x="115402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34B70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1154020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553358" y="1455022"/>
            <a:ext cx="6705942" cy="7803278"/>
            <a:chOff x="0" y="0"/>
            <a:chExt cx="6985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5715"/>
              <a:ext cx="698500" cy="801369"/>
            </a:xfrm>
            <a:custGeom>
              <a:avLst/>
              <a:gdLst/>
              <a:ahLst/>
              <a:cxnLst/>
              <a:rect l="l" t="t" r="r" b="b"/>
              <a:pathLst>
                <a:path w="698500" h="801369">
                  <a:moveTo>
                    <a:pt x="374977" y="9253"/>
                  </a:moveTo>
                  <a:lnTo>
                    <a:pt x="672773" y="182517"/>
                  </a:lnTo>
                  <a:cubicBezTo>
                    <a:pt x="688701" y="191784"/>
                    <a:pt x="698500" y="208821"/>
                    <a:pt x="698500" y="227249"/>
                  </a:cubicBezTo>
                  <a:lnTo>
                    <a:pt x="698500" y="574121"/>
                  </a:lnTo>
                  <a:cubicBezTo>
                    <a:pt x="698500" y="592548"/>
                    <a:pt x="688701" y="609586"/>
                    <a:pt x="672773" y="618853"/>
                  </a:cubicBezTo>
                  <a:lnTo>
                    <a:pt x="374977" y="792117"/>
                  </a:lnTo>
                  <a:cubicBezTo>
                    <a:pt x="359073" y="801370"/>
                    <a:pt x="339427" y="801370"/>
                    <a:pt x="323523" y="792117"/>
                  </a:cubicBezTo>
                  <a:lnTo>
                    <a:pt x="25727" y="618853"/>
                  </a:lnTo>
                  <a:cubicBezTo>
                    <a:pt x="9799" y="609586"/>
                    <a:pt x="0" y="592548"/>
                    <a:pt x="0" y="574121"/>
                  </a:cubicBezTo>
                  <a:lnTo>
                    <a:pt x="0" y="227249"/>
                  </a:lnTo>
                  <a:cubicBezTo>
                    <a:pt x="0" y="208821"/>
                    <a:pt x="9799" y="191784"/>
                    <a:pt x="25727" y="182517"/>
                  </a:cubicBezTo>
                  <a:lnTo>
                    <a:pt x="323523" y="9253"/>
                  </a:lnTo>
                  <a:cubicBezTo>
                    <a:pt x="339427" y="0"/>
                    <a:pt x="359073" y="0"/>
                    <a:pt x="374977" y="9253"/>
                  </a:cubicBezTo>
                  <a:close/>
                </a:path>
              </a:pathLst>
            </a:custGeom>
            <a:blipFill>
              <a:blip r:embed="rId2"/>
              <a:stretch>
                <a:fillRect l="-23476" t="-15670" b="-46503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975530" y="7864475"/>
            <a:ext cx="4567541" cy="5314957"/>
            <a:chOff x="0" y="0"/>
            <a:chExt cx="6985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8391"/>
              <a:ext cx="698500" cy="796017"/>
            </a:xfrm>
            <a:custGeom>
              <a:avLst/>
              <a:gdLst/>
              <a:ahLst/>
              <a:cxnLst/>
              <a:rect l="l" t="t" r="r" b="b"/>
              <a:pathLst>
                <a:path w="698500" h="796017">
                  <a:moveTo>
                    <a:pt x="387021" y="13585"/>
                  </a:moveTo>
                  <a:lnTo>
                    <a:pt x="660729" y="172833"/>
                  </a:lnTo>
                  <a:cubicBezTo>
                    <a:pt x="684114" y="186439"/>
                    <a:pt x="698500" y="211453"/>
                    <a:pt x="698500" y="238508"/>
                  </a:cubicBezTo>
                  <a:lnTo>
                    <a:pt x="698500" y="557510"/>
                  </a:lnTo>
                  <a:cubicBezTo>
                    <a:pt x="698500" y="584565"/>
                    <a:pt x="684114" y="609579"/>
                    <a:pt x="660729" y="623185"/>
                  </a:cubicBezTo>
                  <a:lnTo>
                    <a:pt x="387021" y="782433"/>
                  </a:lnTo>
                  <a:cubicBezTo>
                    <a:pt x="363673" y="796018"/>
                    <a:pt x="334827" y="796018"/>
                    <a:pt x="311479" y="782433"/>
                  </a:cubicBezTo>
                  <a:lnTo>
                    <a:pt x="37771" y="623185"/>
                  </a:lnTo>
                  <a:cubicBezTo>
                    <a:pt x="14386" y="609579"/>
                    <a:pt x="0" y="584565"/>
                    <a:pt x="0" y="557510"/>
                  </a:cubicBezTo>
                  <a:lnTo>
                    <a:pt x="0" y="238508"/>
                  </a:lnTo>
                  <a:cubicBezTo>
                    <a:pt x="0" y="211453"/>
                    <a:pt x="14386" y="186439"/>
                    <a:pt x="37771" y="172833"/>
                  </a:cubicBezTo>
                  <a:lnTo>
                    <a:pt x="311479" y="13585"/>
                  </a:lnTo>
                  <a:cubicBezTo>
                    <a:pt x="334827" y="0"/>
                    <a:pt x="363673" y="0"/>
                    <a:pt x="387021" y="13585"/>
                  </a:cubicBezTo>
                  <a:close/>
                </a:path>
              </a:pathLst>
            </a:custGeom>
            <a:solidFill>
              <a:srgbClr val="F1F0E8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01675" y="1162050"/>
            <a:ext cx="11864589" cy="1816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2"/>
              </a:lnSpc>
            </a:pPr>
            <a:r>
              <a:rPr lang="en-US" sz="7032" b="1" spc="-210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STREAMLIT PROTOTYPE</a:t>
            </a:r>
          </a:p>
          <a:p>
            <a:pPr algn="l">
              <a:lnSpc>
                <a:spcPts val="7032"/>
              </a:lnSpc>
            </a:pPr>
            <a:endParaRPr lang="en-US" sz="7032" b="1" spc="-210">
              <a:solidFill>
                <a:srgbClr val="33372C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-563317" y="3188271"/>
            <a:ext cx="12461756" cy="63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User-friendly tool</a:t>
            </a:r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028700" y="5232836"/>
            <a:ext cx="8921973" cy="1360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Predicts approval or denial </a:t>
            </a:r>
          </a:p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in real-time</a:t>
            </a:r>
          </a:p>
        </p:txBody>
      </p:sp>
      <p:sp>
        <p:nvSpPr>
          <p:cNvPr id="12" name="Freeform 12"/>
          <p:cNvSpPr/>
          <p:nvPr/>
        </p:nvSpPr>
        <p:spPr>
          <a:xfrm>
            <a:off x="701675" y="5356661"/>
            <a:ext cx="654051" cy="654051"/>
          </a:xfrm>
          <a:custGeom>
            <a:avLst/>
            <a:gdLst/>
            <a:ahLst/>
            <a:cxnLst/>
            <a:rect l="l" t="t" r="r" b="b"/>
            <a:pathLst>
              <a:path w="654051" h="654051">
                <a:moveTo>
                  <a:pt x="0" y="0"/>
                </a:moveTo>
                <a:lnTo>
                  <a:pt x="654050" y="0"/>
                </a:lnTo>
                <a:lnTo>
                  <a:pt x="654050" y="654050"/>
                </a:lnTo>
                <a:lnTo>
                  <a:pt x="0" y="6540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-126127" y="7312463"/>
            <a:ext cx="11231627" cy="1360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SHAP Visualization explains</a:t>
            </a:r>
          </a:p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</a:rPr>
              <a:t> model decisions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00738" y="9258300"/>
            <a:ext cx="6783933" cy="436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94"/>
              </a:lnSpc>
            </a:pPr>
            <a:r>
              <a:rPr lang="en-US" sz="2904" u="sng" dirty="0">
                <a:solidFill>
                  <a:srgbClr val="33372C"/>
                </a:solidFill>
                <a:latin typeface="Telegraf"/>
                <a:ea typeface="Telegraf"/>
                <a:cs typeface="Telegraf"/>
                <a:sym typeface="Telegraf"/>
                <a:hlinkClick r:id="rId5" tooltip="https://machinelearning-4br5oetjuufrvnmer3zvnb.streamlit.app"/>
              </a:rPr>
              <a:t>LINK</a:t>
            </a:r>
          </a:p>
        </p:txBody>
      </p:sp>
      <p:sp>
        <p:nvSpPr>
          <p:cNvPr id="15" name="Freeform 15"/>
          <p:cNvSpPr/>
          <p:nvPr/>
        </p:nvSpPr>
        <p:spPr>
          <a:xfrm>
            <a:off x="701675" y="7436287"/>
            <a:ext cx="654051" cy="654051"/>
          </a:xfrm>
          <a:custGeom>
            <a:avLst/>
            <a:gdLst/>
            <a:ahLst/>
            <a:cxnLst/>
            <a:rect l="l" t="t" r="r" b="b"/>
            <a:pathLst>
              <a:path w="654051" h="654051">
                <a:moveTo>
                  <a:pt x="0" y="0"/>
                </a:moveTo>
                <a:lnTo>
                  <a:pt x="654050" y="0"/>
                </a:lnTo>
                <a:lnTo>
                  <a:pt x="654050" y="654050"/>
                </a:lnTo>
                <a:lnTo>
                  <a:pt x="0" y="6540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6"/>
          <p:cNvSpPr/>
          <p:nvPr/>
        </p:nvSpPr>
        <p:spPr>
          <a:xfrm>
            <a:off x="701675" y="3276535"/>
            <a:ext cx="654051" cy="654051"/>
          </a:xfrm>
          <a:custGeom>
            <a:avLst/>
            <a:gdLst/>
            <a:ahLst/>
            <a:cxnLst/>
            <a:rect l="l" t="t" r="r" b="b"/>
            <a:pathLst>
              <a:path w="654051" h="654051">
                <a:moveTo>
                  <a:pt x="0" y="0"/>
                </a:moveTo>
                <a:lnTo>
                  <a:pt x="654050" y="0"/>
                </a:lnTo>
                <a:lnTo>
                  <a:pt x="654050" y="654051"/>
                </a:lnTo>
                <a:lnTo>
                  <a:pt x="0" y="6540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5163" y="4017098"/>
            <a:ext cx="7941475" cy="3637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 b="1" spc="-213">
                <a:solidFill>
                  <a:srgbClr val="33372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DEPLOYMENT &amp; MONITORING</a:t>
            </a:r>
          </a:p>
          <a:p>
            <a:pPr algn="l">
              <a:lnSpc>
                <a:spcPts val="7100"/>
              </a:lnSpc>
            </a:pPr>
            <a:endParaRPr lang="en-US" sz="7100" b="1" spc="-213">
              <a:solidFill>
                <a:srgbClr val="33372C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7100"/>
              </a:lnSpc>
            </a:pPr>
            <a:endParaRPr lang="en-US" sz="7100" b="1" spc="-213">
              <a:solidFill>
                <a:srgbClr val="33372C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6524372" y="8701424"/>
            <a:ext cx="5802394" cy="6751876"/>
            <a:chOff x="0" y="0"/>
            <a:chExt cx="6985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23450" y="27393"/>
            <a:ext cx="9364550" cy="10287000"/>
            <a:chOff x="0" y="0"/>
            <a:chExt cx="2466384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66384" cy="2709333"/>
            </a:xfrm>
            <a:custGeom>
              <a:avLst/>
              <a:gdLst/>
              <a:ahLst/>
              <a:cxnLst/>
              <a:rect l="l" t="t" r="r" b="b"/>
              <a:pathLst>
                <a:path w="2466384" h="2709333">
                  <a:moveTo>
                    <a:pt x="0" y="0"/>
                  </a:moveTo>
                  <a:lnTo>
                    <a:pt x="2466384" y="0"/>
                  </a:lnTo>
                  <a:lnTo>
                    <a:pt x="246638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34B70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2466384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31089" y="1898908"/>
            <a:ext cx="678333" cy="678333"/>
          </a:xfrm>
          <a:custGeom>
            <a:avLst/>
            <a:gdLst/>
            <a:ahLst/>
            <a:cxnLst/>
            <a:rect l="l" t="t" r="r" b="b"/>
            <a:pathLst>
              <a:path w="678333" h="678333">
                <a:moveTo>
                  <a:pt x="0" y="0"/>
                </a:moveTo>
                <a:lnTo>
                  <a:pt x="678333" y="0"/>
                </a:lnTo>
                <a:lnTo>
                  <a:pt x="678333" y="678333"/>
                </a:lnTo>
                <a:lnTo>
                  <a:pt x="0" y="678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-2901197" y="-5323755"/>
            <a:ext cx="5802394" cy="6751876"/>
            <a:chOff x="0" y="0"/>
            <a:chExt cx="6985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6605"/>
              <a:ext cx="698500" cy="799589"/>
            </a:xfrm>
            <a:custGeom>
              <a:avLst/>
              <a:gdLst/>
              <a:ahLst/>
              <a:cxnLst/>
              <a:rect l="l" t="t" r="r" b="b"/>
              <a:pathLst>
                <a:path w="698500" h="799589">
                  <a:moveTo>
                    <a:pt x="378983" y="10694"/>
                  </a:moveTo>
                  <a:lnTo>
                    <a:pt x="668767" y="179296"/>
                  </a:lnTo>
                  <a:cubicBezTo>
                    <a:pt x="687175" y="190006"/>
                    <a:pt x="698500" y="209697"/>
                    <a:pt x="698500" y="230994"/>
                  </a:cubicBezTo>
                  <a:lnTo>
                    <a:pt x="698500" y="568596"/>
                  </a:lnTo>
                  <a:cubicBezTo>
                    <a:pt x="698500" y="589893"/>
                    <a:pt x="687175" y="609584"/>
                    <a:pt x="668767" y="620294"/>
                  </a:cubicBezTo>
                  <a:lnTo>
                    <a:pt x="378983" y="788896"/>
                  </a:lnTo>
                  <a:cubicBezTo>
                    <a:pt x="360603" y="799590"/>
                    <a:pt x="337897" y="799590"/>
                    <a:pt x="319517" y="788896"/>
                  </a:cubicBezTo>
                  <a:lnTo>
                    <a:pt x="29733" y="620294"/>
                  </a:lnTo>
                  <a:cubicBezTo>
                    <a:pt x="11325" y="609584"/>
                    <a:pt x="0" y="589893"/>
                    <a:pt x="0" y="568596"/>
                  </a:cubicBezTo>
                  <a:lnTo>
                    <a:pt x="0" y="230994"/>
                  </a:lnTo>
                  <a:cubicBezTo>
                    <a:pt x="0" y="209697"/>
                    <a:pt x="11325" y="190006"/>
                    <a:pt x="29733" y="179296"/>
                  </a:cubicBezTo>
                  <a:lnTo>
                    <a:pt x="319517" y="10694"/>
                  </a:lnTo>
                  <a:cubicBezTo>
                    <a:pt x="337897" y="0"/>
                    <a:pt x="360603" y="0"/>
                    <a:pt x="378983" y="10694"/>
                  </a:cubicBezTo>
                  <a:close/>
                </a:path>
              </a:pathLst>
            </a:custGeom>
            <a:solidFill>
              <a:srgbClr val="33372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850885" y="1775083"/>
            <a:ext cx="12461756" cy="2153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Regular Model Retraining with </a:t>
            </a:r>
          </a:p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new application data</a:t>
            </a:r>
          </a:p>
          <a:p>
            <a:pPr algn="ctr">
              <a:lnSpc>
                <a:spcPts val="6011"/>
              </a:lnSpc>
              <a:spcBef>
                <a:spcPct val="0"/>
              </a:spcBef>
            </a:pPr>
            <a:endParaRPr lang="en-US" sz="3893">
              <a:solidFill>
                <a:srgbClr val="F1F0E8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097620" y="4157799"/>
            <a:ext cx="12461756" cy="2839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Bias &amp; Fairness Audits to ensure </a:t>
            </a:r>
          </a:p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ethical decision-making</a:t>
            </a:r>
          </a:p>
          <a:p>
            <a:pPr algn="ctr">
              <a:lnSpc>
                <a:spcPts val="5451"/>
              </a:lnSpc>
            </a:pPr>
            <a:endParaRPr lang="en-US" sz="3893">
              <a:solidFill>
                <a:srgbClr val="F1F0E8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ctr">
              <a:lnSpc>
                <a:spcPts val="6011"/>
              </a:lnSpc>
              <a:spcBef>
                <a:spcPct val="0"/>
              </a:spcBef>
            </a:pPr>
            <a:endParaRPr lang="en-US" sz="3893">
              <a:solidFill>
                <a:srgbClr val="F1F0E8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9531089" y="4147601"/>
            <a:ext cx="678333" cy="678333"/>
          </a:xfrm>
          <a:custGeom>
            <a:avLst/>
            <a:gdLst/>
            <a:ahLst/>
            <a:cxnLst/>
            <a:rect l="l" t="t" r="r" b="b"/>
            <a:pathLst>
              <a:path w="678333" h="678333">
                <a:moveTo>
                  <a:pt x="0" y="0"/>
                </a:moveTo>
                <a:lnTo>
                  <a:pt x="678333" y="0"/>
                </a:lnTo>
                <a:lnTo>
                  <a:pt x="678333" y="678332"/>
                </a:lnTo>
                <a:lnTo>
                  <a:pt x="0" y="678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9531089" y="6712598"/>
            <a:ext cx="678333" cy="678333"/>
          </a:xfrm>
          <a:custGeom>
            <a:avLst/>
            <a:gdLst/>
            <a:ahLst/>
            <a:cxnLst/>
            <a:rect l="l" t="t" r="r" b="b"/>
            <a:pathLst>
              <a:path w="678333" h="678333">
                <a:moveTo>
                  <a:pt x="0" y="0"/>
                </a:moveTo>
                <a:lnTo>
                  <a:pt x="678333" y="0"/>
                </a:lnTo>
                <a:lnTo>
                  <a:pt x="678333" y="678333"/>
                </a:lnTo>
                <a:lnTo>
                  <a:pt x="0" y="678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9990556" y="6711812"/>
            <a:ext cx="8297444" cy="1989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1"/>
              </a:lnSpc>
            </a:pPr>
            <a:r>
              <a:rPr lang="en-US" sz="3693">
                <a:solidFill>
                  <a:srgbClr val="F1F0E8"/>
                </a:solidFill>
                <a:latin typeface="Telegraf"/>
                <a:ea typeface="Telegraf"/>
                <a:cs typeface="Telegraf"/>
                <a:sym typeface="Telegraf"/>
              </a:rPr>
              <a:t>Performance Monitoring to track precision &amp; recall</a:t>
            </a:r>
          </a:p>
          <a:p>
            <a:pPr algn="ctr">
              <a:lnSpc>
                <a:spcPts val="5451"/>
              </a:lnSpc>
              <a:spcBef>
                <a:spcPct val="0"/>
              </a:spcBef>
            </a:pPr>
            <a:endParaRPr lang="en-US" sz="3693">
              <a:solidFill>
                <a:srgbClr val="F1F0E8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38B3F1EE2A94468704B2FDAA911075" ma:contentTypeVersion="6" ma:contentTypeDescription="Create a new document." ma:contentTypeScope="" ma:versionID="024aede8e535841719ba050a63dd295b">
  <xsd:schema xmlns:xsd="http://www.w3.org/2001/XMLSchema" xmlns:xs="http://www.w3.org/2001/XMLSchema" xmlns:p="http://schemas.microsoft.com/office/2006/metadata/properties" xmlns:ns3="547452ea-99b5-435a-9ae7-56d2f4bfa6f4" targetNamespace="http://schemas.microsoft.com/office/2006/metadata/properties" ma:root="true" ma:fieldsID="8b20de74fd1af116cf0151440ff2e58b" ns3:_="">
    <xsd:import namespace="547452ea-99b5-435a-9ae7-56d2f4bfa6f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7452ea-99b5-435a-9ae7-56d2f4bfa6f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47452ea-99b5-435a-9ae7-56d2f4bfa6f4" xsi:nil="true"/>
  </documentManagement>
</p:properties>
</file>

<file path=customXml/itemProps1.xml><?xml version="1.0" encoding="utf-8"?>
<ds:datastoreItem xmlns:ds="http://schemas.openxmlformats.org/officeDocument/2006/customXml" ds:itemID="{622AB99B-97D6-4BF6-9CAC-4F6A353EEDF2}">
  <ds:schemaRefs>
    <ds:schemaRef ds:uri="547452ea-99b5-435a-9ae7-56d2f4bfa6f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7430F9-97B6-4329-B6F1-3EB465A5F6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E0646A-39A5-4E4B-92EA-17553DB52E0F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547452ea-99b5-435a-9ae7-56d2f4bfa6f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377</Words>
  <Application>Microsoft Macintosh PowerPoint</Application>
  <PresentationFormat>Custom</PresentationFormat>
  <Paragraphs>111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Montserrat Bold</vt:lpstr>
      <vt:lpstr>Montserrat</vt:lpstr>
      <vt:lpstr>Arial,Sans-Serif</vt:lpstr>
      <vt:lpstr>Calibri</vt:lpstr>
      <vt:lpstr>Telegraf</vt:lpstr>
      <vt:lpstr>Wingdings</vt:lpstr>
      <vt:lpstr>Montserrat Italics</vt:lpstr>
      <vt:lpstr>Arial</vt:lpstr>
      <vt:lpstr>Wingdings,Sans-Serif</vt:lpstr>
      <vt:lpstr>Montserrat Light</vt:lpstr>
      <vt:lpstr>Telegraf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Grey Minimalist Simple Project Plan Presentation</dc:title>
  <cp:lastModifiedBy>Sayed, Shan Ali Shah</cp:lastModifiedBy>
  <cp:revision>1</cp:revision>
  <dcterms:created xsi:type="dcterms:W3CDTF">2006-08-16T00:00:00Z</dcterms:created>
  <dcterms:modified xsi:type="dcterms:W3CDTF">2025-02-27T22:26:23Z</dcterms:modified>
  <dc:identifier>DAGf8gjPvVk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0x0101006D38B3F1EE2A94468704B2FDAA911075</vt:lpwstr>
  </property>
</Properties>
</file>